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BA6824B9-C77C-4DA0-8E16-2D9C5D60CD5D}" type="datetimeFigureOut">
              <a:rPr lang="en-US" smtClean="0"/>
              <a:t>3/15/2022</a:t>
            </a:fld>
            <a:endParaRPr lang="en-US"/>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CC6FD406-E48F-4BEC-BE90-2A124CDC0A51}" type="slidenum">
              <a:rPr lang="en-US" smtClean="0"/>
              <a:t>‹#›</a:t>
            </a:fld>
            <a:endParaRPr lang="en-US"/>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512925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A6824B9-C77C-4DA0-8E16-2D9C5D60CD5D}" type="datetimeFigureOut">
              <a:rPr lang="en-US" smtClean="0"/>
              <a:t>3/15/2022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6FD406-E48F-4BEC-BE90-2A124CDC0A51}" type="slidenum">
              <a:rPr lang="en-US" smtClean="0"/>
              <a:t>‹#›</a:t>
            </a:fld>
            <a:endParaRPr lang="en-US"/>
          </a:p>
        </p:txBody>
      </p:sp>
    </p:spTree>
    <p:extLst>
      <p:ext uri="{BB962C8B-B14F-4D97-AF65-F5344CB8AC3E}">
        <p14:creationId xmlns:p14="http://schemas.microsoft.com/office/powerpoint/2010/main" val="2139696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A6824B9-C77C-4DA0-8E16-2D9C5D60CD5D}" type="datetimeFigureOut">
              <a:rPr lang="en-US" smtClean="0"/>
              <a:t>3/15/2022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6FD406-E48F-4BEC-BE90-2A124CDC0A51}" type="slidenum">
              <a:rPr lang="en-US" smtClean="0"/>
              <a:t>‹#›</a:t>
            </a:fld>
            <a:endParaRPr lang="en-US"/>
          </a:p>
        </p:txBody>
      </p:sp>
    </p:spTree>
    <p:extLst>
      <p:ext uri="{BB962C8B-B14F-4D97-AF65-F5344CB8AC3E}">
        <p14:creationId xmlns:p14="http://schemas.microsoft.com/office/powerpoint/2010/main" val="27297521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A6824B9-C77C-4DA0-8E16-2D9C5D60CD5D}" type="datetimeFigureOut">
              <a:rPr lang="en-US" smtClean="0"/>
              <a:t>3/15/2022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6FD406-E48F-4BEC-BE90-2A124CDC0A51}" type="slidenum">
              <a:rPr lang="en-US" smtClean="0"/>
              <a:t>‹#›</a:t>
            </a:fld>
            <a:endParaRPr lang="en-US"/>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929046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A6824B9-C77C-4DA0-8E16-2D9C5D60CD5D}" type="datetimeFigureOut">
              <a:rPr lang="en-US" smtClean="0"/>
              <a:t>3/15/2022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6FD406-E48F-4BEC-BE90-2A124CDC0A51}" type="slidenum">
              <a:rPr lang="en-US" smtClean="0"/>
              <a:t>‹#›</a:t>
            </a:fld>
            <a:endParaRPr lang="en-US"/>
          </a:p>
        </p:txBody>
      </p:sp>
    </p:spTree>
    <p:extLst>
      <p:ext uri="{BB962C8B-B14F-4D97-AF65-F5344CB8AC3E}">
        <p14:creationId xmlns:p14="http://schemas.microsoft.com/office/powerpoint/2010/main" val="22647913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A6824B9-C77C-4DA0-8E16-2D9C5D60CD5D}" type="datetimeFigureOut">
              <a:rPr lang="en-US" smtClean="0"/>
              <a:t>3/15/2022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6FD406-E48F-4BEC-BE90-2A124CDC0A51}" type="slidenum">
              <a:rPr lang="en-US" smtClean="0"/>
              <a:t>‹#›</a:t>
            </a:fld>
            <a:endParaRPr lang="en-US"/>
          </a:p>
        </p:txBody>
      </p:sp>
    </p:spTree>
    <p:extLst>
      <p:ext uri="{BB962C8B-B14F-4D97-AF65-F5344CB8AC3E}">
        <p14:creationId xmlns:p14="http://schemas.microsoft.com/office/powerpoint/2010/main" val="19821255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A6824B9-C77C-4DA0-8E16-2D9C5D60CD5D}" type="datetimeFigureOut">
              <a:rPr lang="en-US" smtClean="0"/>
              <a:t>3/15/2022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6FD406-E48F-4BEC-BE90-2A124CDC0A51}" type="slidenum">
              <a:rPr lang="en-US" smtClean="0"/>
              <a:t>‹#›</a:t>
            </a:fld>
            <a:endParaRPr lang="en-US"/>
          </a:p>
        </p:txBody>
      </p:sp>
    </p:spTree>
    <p:extLst>
      <p:ext uri="{BB962C8B-B14F-4D97-AF65-F5344CB8AC3E}">
        <p14:creationId xmlns:p14="http://schemas.microsoft.com/office/powerpoint/2010/main" val="4469525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6824B9-C77C-4DA0-8E16-2D9C5D60CD5D}" type="datetimeFigureOut">
              <a:rPr lang="en-US" smtClean="0"/>
              <a:t>3/15/2022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6FD406-E48F-4BEC-BE90-2A124CDC0A51}" type="slidenum">
              <a:rPr lang="en-US" smtClean="0"/>
              <a:t>‹#›</a:t>
            </a:fld>
            <a:endParaRPr lang="en-US"/>
          </a:p>
        </p:txBody>
      </p:sp>
    </p:spTree>
    <p:extLst>
      <p:ext uri="{BB962C8B-B14F-4D97-AF65-F5344CB8AC3E}">
        <p14:creationId xmlns:p14="http://schemas.microsoft.com/office/powerpoint/2010/main" val="2749178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6824B9-C77C-4DA0-8E16-2D9C5D60CD5D}" type="datetimeFigureOut">
              <a:rPr lang="en-US" smtClean="0"/>
              <a:t>3/15/2022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6FD406-E48F-4BEC-BE90-2A124CDC0A51}" type="slidenum">
              <a:rPr lang="en-US" smtClean="0"/>
              <a:t>‹#›</a:t>
            </a:fld>
            <a:endParaRPr lang="en-US"/>
          </a:p>
        </p:txBody>
      </p:sp>
    </p:spTree>
    <p:extLst>
      <p:ext uri="{BB962C8B-B14F-4D97-AF65-F5344CB8AC3E}">
        <p14:creationId xmlns:p14="http://schemas.microsoft.com/office/powerpoint/2010/main" val="2365285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6824B9-C77C-4DA0-8E16-2D9C5D60CD5D}" type="datetimeFigureOut">
              <a:rPr lang="en-US" smtClean="0"/>
              <a:t>3/15/2022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6FD406-E48F-4BEC-BE90-2A124CDC0A51}" type="slidenum">
              <a:rPr lang="en-US" smtClean="0"/>
              <a:t>‹#›</a:t>
            </a:fld>
            <a:endParaRPr lang="en-US"/>
          </a:p>
        </p:txBody>
      </p:sp>
    </p:spTree>
    <p:extLst>
      <p:ext uri="{BB962C8B-B14F-4D97-AF65-F5344CB8AC3E}">
        <p14:creationId xmlns:p14="http://schemas.microsoft.com/office/powerpoint/2010/main" val="672317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6824B9-C77C-4DA0-8E16-2D9C5D60CD5D}" type="datetimeFigureOut">
              <a:rPr lang="en-US" smtClean="0"/>
              <a:t>3/15/2022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6FD406-E48F-4BEC-BE90-2A124CDC0A51}" type="slidenum">
              <a:rPr lang="en-US" smtClean="0"/>
              <a:t>‹#›</a:t>
            </a:fld>
            <a:endParaRPr lang="en-US"/>
          </a:p>
        </p:txBody>
      </p:sp>
    </p:spTree>
    <p:extLst>
      <p:ext uri="{BB962C8B-B14F-4D97-AF65-F5344CB8AC3E}">
        <p14:creationId xmlns:p14="http://schemas.microsoft.com/office/powerpoint/2010/main" val="702043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6824B9-C77C-4DA0-8E16-2D9C5D60CD5D}" type="datetimeFigureOut">
              <a:rPr lang="en-US" smtClean="0"/>
              <a:t>3/15/2022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6FD406-E48F-4BEC-BE90-2A124CDC0A51}" type="slidenum">
              <a:rPr lang="en-US" smtClean="0"/>
              <a:t>‹#›</a:t>
            </a:fld>
            <a:endParaRPr lang="en-US"/>
          </a:p>
        </p:txBody>
      </p:sp>
    </p:spTree>
    <p:extLst>
      <p:ext uri="{BB962C8B-B14F-4D97-AF65-F5344CB8AC3E}">
        <p14:creationId xmlns:p14="http://schemas.microsoft.com/office/powerpoint/2010/main" val="255544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A6824B9-C77C-4DA0-8E16-2D9C5D60CD5D}" type="datetimeFigureOut">
              <a:rPr lang="en-US" smtClean="0"/>
              <a:t>3/15/2022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6FD406-E48F-4BEC-BE90-2A124CDC0A51}" type="slidenum">
              <a:rPr lang="en-US" smtClean="0"/>
              <a:t>‹#›</a:t>
            </a:fld>
            <a:endParaRPr lang="en-US"/>
          </a:p>
        </p:txBody>
      </p:sp>
    </p:spTree>
    <p:extLst>
      <p:ext uri="{BB962C8B-B14F-4D97-AF65-F5344CB8AC3E}">
        <p14:creationId xmlns:p14="http://schemas.microsoft.com/office/powerpoint/2010/main" val="371665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A6824B9-C77C-4DA0-8E16-2D9C5D60CD5D}" type="datetimeFigureOut">
              <a:rPr lang="en-US" smtClean="0"/>
              <a:t>3/15/2022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6FD406-E48F-4BEC-BE90-2A124CDC0A51}" type="slidenum">
              <a:rPr lang="en-US" smtClean="0"/>
              <a:t>‹#›</a:t>
            </a:fld>
            <a:endParaRPr lang="en-US"/>
          </a:p>
        </p:txBody>
      </p:sp>
    </p:spTree>
    <p:extLst>
      <p:ext uri="{BB962C8B-B14F-4D97-AF65-F5344CB8AC3E}">
        <p14:creationId xmlns:p14="http://schemas.microsoft.com/office/powerpoint/2010/main" val="3580645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6824B9-C77C-4DA0-8E16-2D9C5D60CD5D}" type="datetimeFigureOut">
              <a:rPr lang="en-US" smtClean="0"/>
              <a:t>3/15/2022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6FD406-E48F-4BEC-BE90-2A124CDC0A51}" type="slidenum">
              <a:rPr lang="en-US" smtClean="0"/>
              <a:t>‹#›</a:t>
            </a:fld>
            <a:endParaRPr lang="en-US"/>
          </a:p>
        </p:txBody>
      </p:sp>
    </p:spTree>
    <p:extLst>
      <p:ext uri="{BB962C8B-B14F-4D97-AF65-F5344CB8AC3E}">
        <p14:creationId xmlns:p14="http://schemas.microsoft.com/office/powerpoint/2010/main" val="242799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A6824B9-C77C-4DA0-8E16-2D9C5D60CD5D}" type="datetimeFigureOut">
              <a:rPr lang="en-US" smtClean="0"/>
              <a:t>3/15/2022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6FD406-E48F-4BEC-BE90-2A124CDC0A51}" type="slidenum">
              <a:rPr lang="en-US" smtClean="0"/>
              <a:t>‹#›</a:t>
            </a:fld>
            <a:endParaRPr lang="en-US"/>
          </a:p>
        </p:txBody>
      </p:sp>
    </p:spTree>
    <p:extLst>
      <p:ext uri="{BB962C8B-B14F-4D97-AF65-F5344CB8AC3E}">
        <p14:creationId xmlns:p14="http://schemas.microsoft.com/office/powerpoint/2010/main" val="586501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A6824B9-C77C-4DA0-8E16-2D9C5D60CD5D}" type="datetimeFigureOut">
              <a:rPr lang="en-US" smtClean="0"/>
              <a:t>3/15/2022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6FD406-E48F-4BEC-BE90-2A124CDC0A51}" type="slidenum">
              <a:rPr lang="en-US" smtClean="0"/>
              <a:t>‹#›</a:t>
            </a:fld>
            <a:endParaRPr lang="en-US"/>
          </a:p>
        </p:txBody>
      </p:sp>
    </p:spTree>
    <p:extLst>
      <p:ext uri="{BB962C8B-B14F-4D97-AF65-F5344CB8AC3E}">
        <p14:creationId xmlns:p14="http://schemas.microsoft.com/office/powerpoint/2010/main" val="1148584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BA6824B9-C77C-4DA0-8E16-2D9C5D60CD5D}" type="datetimeFigureOut">
              <a:rPr lang="en-US" smtClean="0"/>
              <a:t>3/15/2022</a:t>
            </a:fld>
            <a:endParaRPr lang="en-US"/>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CC6FD406-E48F-4BEC-BE90-2A124CDC0A51}" type="slidenum">
              <a:rPr lang="en-US" smtClean="0"/>
              <a:t>‹#›</a:t>
            </a:fld>
            <a:endParaRPr lang="en-US"/>
          </a:p>
        </p:txBody>
      </p:sp>
    </p:spTree>
    <p:extLst>
      <p:ext uri="{BB962C8B-B14F-4D97-AF65-F5344CB8AC3E}">
        <p14:creationId xmlns:p14="http://schemas.microsoft.com/office/powerpoint/2010/main" val="17307443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C53D8-2586-4C19-88D4-D37886D2CC79}"/>
              </a:ext>
            </a:extLst>
          </p:cNvPr>
          <p:cNvSpPr>
            <a:spLocks noGrp="1"/>
          </p:cNvSpPr>
          <p:nvPr>
            <p:ph type="ctrTitle"/>
          </p:nvPr>
        </p:nvSpPr>
        <p:spPr>
          <a:xfrm rot="21420000">
            <a:off x="851211" y="663703"/>
            <a:ext cx="9755187" cy="1238301"/>
          </a:xfrm>
        </p:spPr>
        <p:txBody>
          <a:bodyPr/>
          <a:lstStyle/>
          <a:p>
            <a:pPr algn="ctr"/>
            <a:r>
              <a:rPr lang="en-US" dirty="0"/>
              <a:t>SVM</a:t>
            </a:r>
          </a:p>
        </p:txBody>
      </p:sp>
      <p:sp>
        <p:nvSpPr>
          <p:cNvPr id="3" name="Subtitle 2">
            <a:extLst>
              <a:ext uri="{FF2B5EF4-FFF2-40B4-BE49-F238E27FC236}">
                <a16:creationId xmlns:a16="http://schemas.microsoft.com/office/drawing/2014/main" id="{A2906C79-A8BE-4DF0-9FCF-3E9831204D6B}"/>
              </a:ext>
            </a:extLst>
          </p:cNvPr>
          <p:cNvSpPr>
            <a:spLocks noGrp="1"/>
          </p:cNvSpPr>
          <p:nvPr>
            <p:ph type="subTitle" idx="1"/>
          </p:nvPr>
        </p:nvSpPr>
        <p:spPr/>
        <p:txBody>
          <a:bodyPr/>
          <a:lstStyle/>
          <a:p>
            <a:pPr algn="l"/>
            <a:r>
              <a:rPr lang="en-US" dirty="0" err="1">
                <a:solidFill>
                  <a:schemeClr val="tx1"/>
                </a:solidFill>
              </a:rPr>
              <a:t>eng</a:t>
            </a:r>
            <a:r>
              <a:rPr lang="en-US" dirty="0">
                <a:solidFill>
                  <a:schemeClr val="tx1"/>
                </a:solidFill>
              </a:rPr>
              <a:t>,.Mahmoud Ragab</a:t>
            </a:r>
          </a:p>
        </p:txBody>
      </p:sp>
    </p:spTree>
    <p:extLst>
      <p:ext uri="{BB962C8B-B14F-4D97-AF65-F5344CB8AC3E}">
        <p14:creationId xmlns:p14="http://schemas.microsoft.com/office/powerpoint/2010/main" val="1124159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778449D-4E25-43A3-9E63-A4D57C75562F}"/>
              </a:ext>
            </a:extLst>
          </p:cNvPr>
          <p:cNvPicPr>
            <a:picLocks noGrp="1" noChangeAspect="1"/>
          </p:cNvPicPr>
          <p:nvPr>
            <p:ph sz="quarter" idx="13"/>
          </p:nvPr>
        </p:nvPicPr>
        <p:blipFill>
          <a:blip r:embed="rId2"/>
          <a:stretch>
            <a:fillRect/>
          </a:stretch>
        </p:blipFill>
        <p:spPr>
          <a:xfrm>
            <a:off x="1157576" y="227061"/>
            <a:ext cx="3700462" cy="2529994"/>
          </a:xfrm>
        </p:spPr>
      </p:pic>
      <p:pic>
        <p:nvPicPr>
          <p:cNvPr id="7" name="Picture 6">
            <a:extLst>
              <a:ext uri="{FF2B5EF4-FFF2-40B4-BE49-F238E27FC236}">
                <a16:creationId xmlns:a16="http://schemas.microsoft.com/office/drawing/2014/main" id="{CA861B94-8A52-4625-81A7-143686AB9C63}"/>
              </a:ext>
            </a:extLst>
          </p:cNvPr>
          <p:cNvPicPr>
            <a:picLocks noChangeAspect="1"/>
          </p:cNvPicPr>
          <p:nvPr/>
        </p:nvPicPr>
        <p:blipFill>
          <a:blip r:embed="rId2"/>
          <a:stretch>
            <a:fillRect/>
          </a:stretch>
        </p:blipFill>
        <p:spPr>
          <a:xfrm>
            <a:off x="7010401" y="227061"/>
            <a:ext cx="3700462" cy="2529994"/>
          </a:xfrm>
          <a:prstGeom prst="rect">
            <a:avLst/>
          </a:prstGeom>
        </p:spPr>
      </p:pic>
      <p:pic>
        <p:nvPicPr>
          <p:cNvPr id="9" name="Picture 8">
            <a:extLst>
              <a:ext uri="{FF2B5EF4-FFF2-40B4-BE49-F238E27FC236}">
                <a16:creationId xmlns:a16="http://schemas.microsoft.com/office/drawing/2014/main" id="{B82FDF40-0964-4A65-B3EB-602243A9C161}"/>
              </a:ext>
            </a:extLst>
          </p:cNvPr>
          <p:cNvPicPr>
            <a:picLocks noChangeAspect="1"/>
          </p:cNvPicPr>
          <p:nvPr/>
        </p:nvPicPr>
        <p:blipFill>
          <a:blip r:embed="rId3"/>
          <a:stretch>
            <a:fillRect/>
          </a:stretch>
        </p:blipFill>
        <p:spPr>
          <a:xfrm>
            <a:off x="1157576" y="3001049"/>
            <a:ext cx="3700462" cy="2529994"/>
          </a:xfrm>
          <a:prstGeom prst="rect">
            <a:avLst/>
          </a:prstGeom>
        </p:spPr>
      </p:pic>
      <p:pic>
        <p:nvPicPr>
          <p:cNvPr id="10" name="Picture 9">
            <a:extLst>
              <a:ext uri="{FF2B5EF4-FFF2-40B4-BE49-F238E27FC236}">
                <a16:creationId xmlns:a16="http://schemas.microsoft.com/office/drawing/2014/main" id="{4A00270F-0570-4702-B5AB-5CB717E670A5}"/>
              </a:ext>
            </a:extLst>
          </p:cNvPr>
          <p:cNvPicPr>
            <a:picLocks noChangeAspect="1"/>
          </p:cNvPicPr>
          <p:nvPr/>
        </p:nvPicPr>
        <p:blipFill>
          <a:blip r:embed="rId3"/>
          <a:stretch>
            <a:fillRect/>
          </a:stretch>
        </p:blipFill>
        <p:spPr>
          <a:xfrm>
            <a:off x="7010401" y="3001049"/>
            <a:ext cx="3700462" cy="2529994"/>
          </a:xfrm>
          <a:prstGeom prst="rect">
            <a:avLst/>
          </a:prstGeom>
        </p:spPr>
      </p:pic>
      <p:sp>
        <p:nvSpPr>
          <p:cNvPr id="11" name="Arrow: Right 10">
            <a:extLst>
              <a:ext uri="{FF2B5EF4-FFF2-40B4-BE49-F238E27FC236}">
                <a16:creationId xmlns:a16="http://schemas.microsoft.com/office/drawing/2014/main" id="{4BE95401-3AAC-446F-B43B-761DA5843054}"/>
              </a:ext>
            </a:extLst>
          </p:cNvPr>
          <p:cNvSpPr/>
          <p:nvPr/>
        </p:nvSpPr>
        <p:spPr>
          <a:xfrm>
            <a:off x="5181600" y="997527"/>
            <a:ext cx="1510145" cy="845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FA9EC6C6-F126-464A-83A3-374E6CC61AC7}"/>
              </a:ext>
            </a:extLst>
          </p:cNvPr>
          <p:cNvSpPr/>
          <p:nvPr/>
        </p:nvSpPr>
        <p:spPr>
          <a:xfrm>
            <a:off x="5181600" y="3843627"/>
            <a:ext cx="1510145" cy="845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2EAC4A5A-50BE-485B-96DE-978167485021}"/>
              </a:ext>
            </a:extLst>
          </p:cNvPr>
          <p:cNvCxnSpPr>
            <a:cxnSpLocks/>
          </p:cNvCxnSpPr>
          <p:nvPr/>
        </p:nvCxnSpPr>
        <p:spPr>
          <a:xfrm flipH="1">
            <a:off x="8617527" y="471055"/>
            <a:ext cx="243105" cy="1759527"/>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F8703C17-DE51-4181-A6A8-B8C1EB478932}"/>
              </a:ext>
            </a:extLst>
          </p:cNvPr>
          <p:cNvCxnSpPr>
            <a:cxnSpLocks/>
          </p:cNvCxnSpPr>
          <p:nvPr/>
        </p:nvCxnSpPr>
        <p:spPr>
          <a:xfrm flipH="1">
            <a:off x="7772400" y="3255818"/>
            <a:ext cx="2103871" cy="1704109"/>
          </a:xfrm>
          <a:prstGeom prst="line">
            <a:avLst/>
          </a:prstGeom>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D6F2FCF8-6951-4544-A3D1-070417322EB4}"/>
              </a:ext>
            </a:extLst>
          </p:cNvPr>
          <p:cNvSpPr txBox="1"/>
          <p:nvPr/>
        </p:nvSpPr>
        <p:spPr>
          <a:xfrm>
            <a:off x="4858038" y="1967304"/>
            <a:ext cx="2191040" cy="1754326"/>
          </a:xfrm>
          <a:prstGeom prst="rect">
            <a:avLst/>
          </a:prstGeom>
          <a:noFill/>
        </p:spPr>
        <p:txBody>
          <a:bodyPr wrap="square">
            <a:spAutoFit/>
          </a:bodyPr>
          <a:lstStyle/>
          <a:p>
            <a:r>
              <a:rPr lang="en-US" sz="5400" dirty="0"/>
              <a:t>Over Fitting</a:t>
            </a:r>
          </a:p>
        </p:txBody>
      </p:sp>
    </p:spTree>
    <p:extLst>
      <p:ext uri="{BB962C8B-B14F-4D97-AF65-F5344CB8AC3E}">
        <p14:creationId xmlns:p14="http://schemas.microsoft.com/office/powerpoint/2010/main" val="3917675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BE29472C-62F7-47BC-B8B2-C023A64D597E}"/>
              </a:ext>
            </a:extLst>
          </p:cNvPr>
          <p:cNvPicPr>
            <a:picLocks noChangeAspect="1"/>
          </p:cNvPicPr>
          <p:nvPr/>
        </p:nvPicPr>
        <p:blipFill>
          <a:blip r:embed="rId2"/>
          <a:stretch>
            <a:fillRect/>
          </a:stretch>
        </p:blipFill>
        <p:spPr>
          <a:xfrm>
            <a:off x="1157576" y="227061"/>
            <a:ext cx="3700462" cy="2529994"/>
          </a:xfrm>
          <a:prstGeom prst="rect">
            <a:avLst/>
          </a:prstGeom>
        </p:spPr>
      </p:pic>
      <p:pic>
        <p:nvPicPr>
          <p:cNvPr id="5" name="Picture 4">
            <a:extLst>
              <a:ext uri="{FF2B5EF4-FFF2-40B4-BE49-F238E27FC236}">
                <a16:creationId xmlns:a16="http://schemas.microsoft.com/office/drawing/2014/main" id="{C828510D-76D3-4F2A-92C7-9D8B8C4C8949}"/>
              </a:ext>
            </a:extLst>
          </p:cNvPr>
          <p:cNvPicPr>
            <a:picLocks noChangeAspect="1"/>
          </p:cNvPicPr>
          <p:nvPr/>
        </p:nvPicPr>
        <p:blipFill>
          <a:blip r:embed="rId2"/>
          <a:stretch>
            <a:fillRect/>
          </a:stretch>
        </p:blipFill>
        <p:spPr>
          <a:xfrm>
            <a:off x="7010401" y="227061"/>
            <a:ext cx="3700462" cy="2529994"/>
          </a:xfrm>
          <a:prstGeom prst="rect">
            <a:avLst/>
          </a:prstGeom>
        </p:spPr>
      </p:pic>
      <p:pic>
        <p:nvPicPr>
          <p:cNvPr id="6" name="Picture 5">
            <a:extLst>
              <a:ext uri="{FF2B5EF4-FFF2-40B4-BE49-F238E27FC236}">
                <a16:creationId xmlns:a16="http://schemas.microsoft.com/office/drawing/2014/main" id="{E50F763E-720F-4BC4-A9B9-9F60FB3E85B6}"/>
              </a:ext>
            </a:extLst>
          </p:cNvPr>
          <p:cNvPicPr>
            <a:picLocks noChangeAspect="1"/>
          </p:cNvPicPr>
          <p:nvPr/>
        </p:nvPicPr>
        <p:blipFill>
          <a:blip r:embed="rId3"/>
          <a:stretch>
            <a:fillRect/>
          </a:stretch>
        </p:blipFill>
        <p:spPr>
          <a:xfrm>
            <a:off x="1157577" y="3001194"/>
            <a:ext cx="3700462" cy="2529994"/>
          </a:xfrm>
          <a:prstGeom prst="rect">
            <a:avLst/>
          </a:prstGeom>
        </p:spPr>
      </p:pic>
      <p:pic>
        <p:nvPicPr>
          <p:cNvPr id="7" name="Picture 6">
            <a:extLst>
              <a:ext uri="{FF2B5EF4-FFF2-40B4-BE49-F238E27FC236}">
                <a16:creationId xmlns:a16="http://schemas.microsoft.com/office/drawing/2014/main" id="{0EBD3907-C69C-48EE-A4C7-AF131F1422A3}"/>
              </a:ext>
            </a:extLst>
          </p:cNvPr>
          <p:cNvPicPr>
            <a:picLocks noChangeAspect="1"/>
          </p:cNvPicPr>
          <p:nvPr/>
        </p:nvPicPr>
        <p:blipFill>
          <a:blip r:embed="rId3"/>
          <a:stretch>
            <a:fillRect/>
          </a:stretch>
        </p:blipFill>
        <p:spPr>
          <a:xfrm>
            <a:off x="7010401" y="3001049"/>
            <a:ext cx="3700462" cy="2529994"/>
          </a:xfrm>
          <a:prstGeom prst="rect">
            <a:avLst/>
          </a:prstGeom>
        </p:spPr>
      </p:pic>
      <p:sp>
        <p:nvSpPr>
          <p:cNvPr id="8" name="Arrow: Right 7">
            <a:extLst>
              <a:ext uri="{FF2B5EF4-FFF2-40B4-BE49-F238E27FC236}">
                <a16:creationId xmlns:a16="http://schemas.microsoft.com/office/drawing/2014/main" id="{7A555EDB-6DC6-46ED-9E1D-E56748B7D870}"/>
              </a:ext>
            </a:extLst>
          </p:cNvPr>
          <p:cNvSpPr/>
          <p:nvPr/>
        </p:nvSpPr>
        <p:spPr>
          <a:xfrm>
            <a:off x="5181600" y="997527"/>
            <a:ext cx="1510145" cy="845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1F2EAB1B-125E-4853-A723-3368E51F72C5}"/>
              </a:ext>
            </a:extLst>
          </p:cNvPr>
          <p:cNvSpPr/>
          <p:nvPr/>
        </p:nvSpPr>
        <p:spPr>
          <a:xfrm>
            <a:off x="5181600" y="3843627"/>
            <a:ext cx="1510145" cy="845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BCB6C103-4A20-4C72-83A6-42A70066C7A3}"/>
              </a:ext>
            </a:extLst>
          </p:cNvPr>
          <p:cNvCxnSpPr>
            <a:cxnSpLocks/>
          </p:cNvCxnSpPr>
          <p:nvPr/>
        </p:nvCxnSpPr>
        <p:spPr>
          <a:xfrm flipH="1">
            <a:off x="8617527" y="471055"/>
            <a:ext cx="243105" cy="1759527"/>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82556979-305F-4140-BC05-2D71CF81F68B}"/>
              </a:ext>
            </a:extLst>
          </p:cNvPr>
          <p:cNvCxnSpPr>
            <a:cxnSpLocks/>
          </p:cNvCxnSpPr>
          <p:nvPr/>
        </p:nvCxnSpPr>
        <p:spPr>
          <a:xfrm flipH="1">
            <a:off x="8617527" y="3297382"/>
            <a:ext cx="568037" cy="1731818"/>
          </a:xfrm>
          <a:prstGeom prst="line">
            <a:avLst/>
          </a:prstGeom>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0054BD90-9A46-4ACC-BD04-9BFEFE0B10BA}"/>
              </a:ext>
            </a:extLst>
          </p:cNvPr>
          <p:cNvSpPr txBox="1"/>
          <p:nvPr/>
        </p:nvSpPr>
        <p:spPr>
          <a:xfrm>
            <a:off x="4960142" y="2151970"/>
            <a:ext cx="2104592" cy="1569660"/>
          </a:xfrm>
          <a:prstGeom prst="rect">
            <a:avLst/>
          </a:prstGeom>
          <a:noFill/>
        </p:spPr>
        <p:txBody>
          <a:bodyPr wrap="square" rtlCol="0">
            <a:spAutoFit/>
          </a:bodyPr>
          <a:lstStyle/>
          <a:p>
            <a:r>
              <a:rPr lang="en-US" sz="4800" dirty="0"/>
              <a:t>Under Fitting</a:t>
            </a:r>
          </a:p>
        </p:txBody>
      </p:sp>
    </p:spTree>
    <p:extLst>
      <p:ext uri="{BB962C8B-B14F-4D97-AF65-F5344CB8AC3E}">
        <p14:creationId xmlns:p14="http://schemas.microsoft.com/office/powerpoint/2010/main" val="2013722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A58E5-BD74-4E0F-898F-678742E1C10A}"/>
              </a:ext>
            </a:extLst>
          </p:cNvPr>
          <p:cNvSpPr>
            <a:spLocks noGrp="1"/>
          </p:cNvSpPr>
          <p:nvPr>
            <p:ph type="title"/>
          </p:nvPr>
        </p:nvSpPr>
        <p:spPr>
          <a:xfrm>
            <a:off x="683625" y="0"/>
            <a:ext cx="10396882" cy="1151965"/>
          </a:xfrm>
        </p:spPr>
        <p:txBody>
          <a:bodyPr/>
          <a:lstStyle/>
          <a:p>
            <a:pPr algn="ctr"/>
            <a:r>
              <a:rPr lang="en-US" dirty="0"/>
              <a:t>concept of the kernel</a:t>
            </a:r>
          </a:p>
        </p:txBody>
      </p:sp>
      <p:pic>
        <p:nvPicPr>
          <p:cNvPr id="5" name="Picture 4">
            <a:extLst>
              <a:ext uri="{FF2B5EF4-FFF2-40B4-BE49-F238E27FC236}">
                <a16:creationId xmlns:a16="http://schemas.microsoft.com/office/drawing/2014/main" id="{A0875622-B02D-4C53-BD01-1627CCFEF8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068" y="957876"/>
            <a:ext cx="4569113" cy="2471124"/>
          </a:xfrm>
          <a:prstGeom prst="rect">
            <a:avLst/>
          </a:prstGeom>
        </p:spPr>
      </p:pic>
      <p:pic>
        <p:nvPicPr>
          <p:cNvPr id="7" name="Picture 6">
            <a:extLst>
              <a:ext uri="{FF2B5EF4-FFF2-40B4-BE49-F238E27FC236}">
                <a16:creationId xmlns:a16="http://schemas.microsoft.com/office/drawing/2014/main" id="{4A966220-57FB-4AF7-B737-8F4262094A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068" y="3429000"/>
            <a:ext cx="4569114" cy="2168236"/>
          </a:xfrm>
          <a:prstGeom prst="rect">
            <a:avLst/>
          </a:prstGeom>
        </p:spPr>
      </p:pic>
      <p:sp>
        <p:nvSpPr>
          <p:cNvPr id="10" name="Content Placeholder 2">
            <a:extLst>
              <a:ext uri="{FF2B5EF4-FFF2-40B4-BE49-F238E27FC236}">
                <a16:creationId xmlns:a16="http://schemas.microsoft.com/office/drawing/2014/main" id="{F13AB14C-E7ED-4396-9C0D-176096D46C65}"/>
              </a:ext>
            </a:extLst>
          </p:cNvPr>
          <p:cNvSpPr>
            <a:spLocks noGrp="1"/>
          </p:cNvSpPr>
          <p:nvPr>
            <p:ph sz="quarter" idx="13"/>
          </p:nvPr>
        </p:nvSpPr>
        <p:spPr>
          <a:xfrm>
            <a:off x="5126182" y="1148574"/>
            <a:ext cx="6508749" cy="4448662"/>
          </a:xfrm>
        </p:spPr>
        <p:txBody>
          <a:bodyPr>
            <a:noAutofit/>
          </a:bodyPr>
          <a:lstStyle/>
          <a:p>
            <a:r>
              <a:rPr lang="en-US" sz="2400" dirty="0"/>
              <a:t>The similarity function given by two inputs to each other (</a:t>
            </a:r>
            <a:r>
              <a:rPr lang="ar-EG" sz="2400" dirty="0"/>
              <a:t> </a:t>
            </a:r>
            <a:r>
              <a:rPr lang="en-US" sz="2400" dirty="0"/>
              <a:t>images and speech, sound and speech</a:t>
            </a:r>
            <a:r>
              <a:rPr lang="ar-EG" sz="2400" dirty="0"/>
              <a:t> </a:t>
            </a:r>
            <a:r>
              <a:rPr lang="en-US" sz="2400" dirty="0"/>
              <a:t>) and the function determines the amount of similarity between them</a:t>
            </a:r>
            <a:endParaRPr lang="ar-EG" sz="2400" dirty="0"/>
          </a:p>
          <a:p>
            <a:r>
              <a:rPr lang="en-US" sz="2400" dirty="0"/>
              <a:t>I mean, simply, the kernel is a function with complex calculations. We call it easily so that we can replace it with the inputs, and it calculates the outputs as an alternative to dealing with many complex features.</a:t>
            </a:r>
          </a:p>
        </p:txBody>
      </p:sp>
    </p:spTree>
    <p:extLst>
      <p:ext uri="{BB962C8B-B14F-4D97-AF65-F5344CB8AC3E}">
        <p14:creationId xmlns:p14="http://schemas.microsoft.com/office/powerpoint/2010/main" val="3231988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72972-B684-483C-8B2C-1220AB2AC558}"/>
              </a:ext>
            </a:extLst>
          </p:cNvPr>
          <p:cNvSpPr>
            <a:spLocks noGrp="1"/>
          </p:cNvSpPr>
          <p:nvPr>
            <p:ph type="title"/>
          </p:nvPr>
        </p:nvSpPr>
        <p:spPr>
          <a:xfrm>
            <a:off x="684834" y="0"/>
            <a:ext cx="10396882" cy="1151965"/>
          </a:xfrm>
        </p:spPr>
        <p:txBody>
          <a:bodyPr/>
          <a:lstStyle/>
          <a:p>
            <a:pPr algn="ctr"/>
            <a:r>
              <a:rPr lang="en-US" dirty="0"/>
              <a:t>Mean of kernel</a:t>
            </a:r>
          </a:p>
        </p:txBody>
      </p:sp>
      <p:pic>
        <p:nvPicPr>
          <p:cNvPr id="5" name="Content Placeholder 4">
            <a:extLst>
              <a:ext uri="{FF2B5EF4-FFF2-40B4-BE49-F238E27FC236}">
                <a16:creationId xmlns:a16="http://schemas.microsoft.com/office/drawing/2014/main" id="{19061338-AE6F-4C94-99CD-6DA837FAC9D3}"/>
              </a:ext>
            </a:extLst>
          </p:cNvPr>
          <p:cNvPicPr>
            <a:picLocks noGrp="1" noChangeAspect="1"/>
          </p:cNvPicPr>
          <p:nvPr>
            <p:ph sz="quarter" idx="13"/>
          </p:nvPr>
        </p:nvPicPr>
        <p:blipFill>
          <a:blip r:embed="rId2"/>
          <a:stretch>
            <a:fillRect/>
          </a:stretch>
        </p:blipFill>
        <p:spPr>
          <a:xfrm>
            <a:off x="684834" y="1151965"/>
            <a:ext cx="5411166" cy="3904944"/>
          </a:xfrm>
        </p:spPr>
      </p:pic>
      <p:sp>
        <p:nvSpPr>
          <p:cNvPr id="6" name="TextBox 5">
            <a:extLst>
              <a:ext uri="{FF2B5EF4-FFF2-40B4-BE49-F238E27FC236}">
                <a16:creationId xmlns:a16="http://schemas.microsoft.com/office/drawing/2014/main" id="{D337AA4D-1E74-4EC5-93BE-1DC756E68036}"/>
              </a:ext>
            </a:extLst>
          </p:cNvPr>
          <p:cNvSpPr txBox="1"/>
          <p:nvPr/>
        </p:nvSpPr>
        <p:spPr>
          <a:xfrm>
            <a:off x="6096000" y="1151965"/>
            <a:ext cx="5611091"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Arial Narrow" panose="020B0606020202030204" pitchFamily="34" charset="0"/>
              </a:rPr>
              <a:t>How to calculate how close or far a specific point is from a number of points in the system</a:t>
            </a:r>
            <a:endParaRPr lang="en-US" sz="2800" dirty="0">
              <a:solidFill>
                <a:srgbClr val="FF0000"/>
              </a:solidFill>
              <a:latin typeface="Arial Narrow" panose="020B0606020202030204" pitchFamily="34" charset="0"/>
            </a:endParaRPr>
          </a:p>
          <a:p>
            <a:pPr marL="285750" indent="-285750">
              <a:buFont typeface="Arial" panose="020B0604020202020204" pitchFamily="34" charset="0"/>
              <a:buChar char="•"/>
            </a:pPr>
            <a:r>
              <a:rPr lang="en-US" sz="2800" dirty="0">
                <a:latin typeface="Arial Narrow" panose="020B0606020202030204" pitchFamily="34" charset="0"/>
              </a:rPr>
              <a:t>This is done by using the similarity kernel</a:t>
            </a:r>
          </a:p>
          <a:p>
            <a:pPr marL="285750" indent="-285750">
              <a:buFont typeface="Arial" panose="020B0604020202020204" pitchFamily="34" charset="0"/>
              <a:buChar char="•"/>
            </a:pPr>
            <a:r>
              <a:rPr lang="en-US" sz="2800" dirty="0">
                <a:latin typeface="Arial Narrow" panose="020B0606020202030204" pitchFamily="34" charset="0"/>
              </a:rPr>
              <a:t>The mathematical function called: </a:t>
            </a:r>
            <a:r>
              <a:rPr lang="en-US" sz="2800" dirty="0">
                <a:solidFill>
                  <a:srgbClr val="FF0000"/>
                </a:solidFill>
                <a:latin typeface="Arial Narrow" panose="020B0606020202030204" pitchFamily="34" charset="0"/>
              </a:rPr>
              <a:t>Gaussian Kernel </a:t>
            </a:r>
            <a:r>
              <a:rPr lang="en-US" sz="2800" dirty="0">
                <a:latin typeface="Arial Narrow" panose="020B0606020202030204" pitchFamily="34" charset="0"/>
              </a:rPr>
              <a:t>is used</a:t>
            </a:r>
          </a:p>
        </p:txBody>
      </p:sp>
    </p:spTree>
    <p:extLst>
      <p:ext uri="{BB962C8B-B14F-4D97-AF65-F5344CB8AC3E}">
        <p14:creationId xmlns:p14="http://schemas.microsoft.com/office/powerpoint/2010/main" val="1049861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902C5-BC79-408F-AD52-ABE67DD00BCF}"/>
              </a:ext>
            </a:extLst>
          </p:cNvPr>
          <p:cNvSpPr>
            <a:spLocks noGrp="1"/>
          </p:cNvSpPr>
          <p:nvPr>
            <p:ph type="title"/>
          </p:nvPr>
        </p:nvSpPr>
        <p:spPr>
          <a:xfrm>
            <a:off x="897559" y="0"/>
            <a:ext cx="10396882" cy="1151965"/>
          </a:xfrm>
        </p:spPr>
        <p:txBody>
          <a:bodyPr/>
          <a:lstStyle/>
          <a:p>
            <a:pPr algn="ctr"/>
            <a:r>
              <a:rPr lang="en-US" sz="5400" dirty="0">
                <a:solidFill>
                  <a:srgbClr val="C00000"/>
                </a:solidFill>
              </a:rPr>
              <a:t>Gaussian </a:t>
            </a:r>
            <a:r>
              <a:rPr lang="en-US" dirty="0">
                <a:solidFill>
                  <a:srgbClr val="C00000"/>
                </a:solidFill>
              </a:rPr>
              <a:t>Kernel equation</a:t>
            </a:r>
          </a:p>
        </p:txBody>
      </p:sp>
      <p:pic>
        <p:nvPicPr>
          <p:cNvPr id="5" name="Content Placeholder 4">
            <a:extLst>
              <a:ext uri="{FF2B5EF4-FFF2-40B4-BE49-F238E27FC236}">
                <a16:creationId xmlns:a16="http://schemas.microsoft.com/office/drawing/2014/main" id="{996C3648-9C35-4555-9040-6D8F455664EC}"/>
              </a:ext>
            </a:extLst>
          </p:cNvPr>
          <p:cNvPicPr>
            <a:picLocks noGrp="1" noChangeAspect="1"/>
          </p:cNvPicPr>
          <p:nvPr>
            <p:ph sz="quarter" idx="13"/>
          </p:nvPr>
        </p:nvPicPr>
        <p:blipFill>
          <a:blip r:embed="rId2"/>
          <a:stretch>
            <a:fillRect/>
          </a:stretch>
        </p:blipFill>
        <p:spPr>
          <a:xfrm>
            <a:off x="620712" y="1718830"/>
            <a:ext cx="10573049" cy="2492952"/>
          </a:xfrm>
        </p:spPr>
      </p:pic>
    </p:spTree>
    <p:extLst>
      <p:ext uri="{BB962C8B-B14F-4D97-AF65-F5344CB8AC3E}">
        <p14:creationId xmlns:p14="http://schemas.microsoft.com/office/powerpoint/2010/main" val="3822115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0694B-3A00-43B4-9ED1-A560BAE31B46}"/>
              </a:ext>
            </a:extLst>
          </p:cNvPr>
          <p:cNvSpPr>
            <a:spLocks noGrp="1"/>
          </p:cNvSpPr>
          <p:nvPr>
            <p:ph type="title"/>
          </p:nvPr>
        </p:nvSpPr>
        <p:spPr>
          <a:xfrm>
            <a:off x="684833" y="0"/>
            <a:ext cx="10396882" cy="1151965"/>
          </a:xfrm>
        </p:spPr>
        <p:txBody>
          <a:bodyPr/>
          <a:lstStyle/>
          <a:p>
            <a:pPr algn="ctr"/>
            <a:r>
              <a:rPr lang="en-US" dirty="0"/>
              <a:t>Close values</a:t>
            </a:r>
          </a:p>
        </p:txBody>
      </p:sp>
      <p:pic>
        <p:nvPicPr>
          <p:cNvPr id="5" name="Content Placeholder 4">
            <a:extLst>
              <a:ext uri="{FF2B5EF4-FFF2-40B4-BE49-F238E27FC236}">
                <a16:creationId xmlns:a16="http://schemas.microsoft.com/office/drawing/2014/main" id="{84B8008B-146D-4B86-9545-D0B85EE1BAD8}"/>
              </a:ext>
            </a:extLst>
          </p:cNvPr>
          <p:cNvPicPr>
            <a:picLocks noGrp="1" noChangeAspect="1"/>
          </p:cNvPicPr>
          <p:nvPr>
            <p:ph sz="quarter" idx="13"/>
          </p:nvPr>
        </p:nvPicPr>
        <p:blipFill>
          <a:blip r:embed="rId2"/>
          <a:stretch>
            <a:fillRect/>
          </a:stretch>
        </p:blipFill>
        <p:spPr>
          <a:xfrm>
            <a:off x="679925" y="1472912"/>
            <a:ext cx="10396882" cy="1741343"/>
          </a:xfrm>
        </p:spPr>
      </p:pic>
      <p:sp>
        <p:nvSpPr>
          <p:cNvPr id="7" name="TextBox 6">
            <a:extLst>
              <a:ext uri="{FF2B5EF4-FFF2-40B4-BE49-F238E27FC236}">
                <a16:creationId xmlns:a16="http://schemas.microsoft.com/office/drawing/2014/main" id="{2544AEC8-5515-4805-8596-45BE156DD9A5}"/>
              </a:ext>
            </a:extLst>
          </p:cNvPr>
          <p:cNvSpPr txBox="1"/>
          <p:nvPr/>
        </p:nvSpPr>
        <p:spPr>
          <a:xfrm>
            <a:off x="679925" y="3322985"/>
            <a:ext cx="10396882" cy="2062103"/>
          </a:xfrm>
          <a:prstGeom prst="rect">
            <a:avLst/>
          </a:prstGeom>
          <a:noFill/>
        </p:spPr>
        <p:txBody>
          <a:bodyPr wrap="square" rtlCol="0">
            <a:spAutoFit/>
          </a:bodyPr>
          <a:lstStyle/>
          <a:p>
            <a:pPr marL="285750" indent="-285750">
              <a:buFont typeface="Wingdings" panose="05000000000000000000" pitchFamily="2" charset="2"/>
              <a:buChar char="Ø"/>
            </a:pPr>
            <a:r>
              <a:rPr lang="en-US" sz="3200" dirty="0">
                <a:latin typeface="Arial Narrow" panose="020B0606020202030204" pitchFamily="34" charset="0"/>
              </a:rPr>
              <a:t>When the values ​​of x are close to each other, the difference is small and approaches zero</a:t>
            </a:r>
          </a:p>
          <a:p>
            <a:pPr marL="285750" indent="-285750">
              <a:buFont typeface="Wingdings" panose="05000000000000000000" pitchFamily="2" charset="2"/>
              <a:buChar char="Ø"/>
            </a:pPr>
            <a:r>
              <a:rPr lang="en-US" sz="3200" dirty="0">
                <a:latin typeface="Arial Narrow" panose="020B0606020202030204" pitchFamily="34" charset="0"/>
              </a:rPr>
              <a:t>and therefore everything inside the expository approaches zero</a:t>
            </a:r>
          </a:p>
          <a:p>
            <a:pPr marL="285750" indent="-285750">
              <a:buFont typeface="Wingdings" panose="05000000000000000000" pitchFamily="2" charset="2"/>
              <a:buChar char="Ø"/>
            </a:pPr>
            <a:r>
              <a:rPr lang="en-US" sz="3200" dirty="0">
                <a:latin typeface="Arial Narrow" panose="020B0606020202030204" pitchFamily="34" charset="0"/>
              </a:rPr>
              <a:t>so the value of f (exponential zero) is equal to or close to 1</a:t>
            </a:r>
          </a:p>
        </p:txBody>
      </p:sp>
    </p:spTree>
    <p:extLst>
      <p:ext uri="{BB962C8B-B14F-4D97-AF65-F5344CB8AC3E}">
        <p14:creationId xmlns:p14="http://schemas.microsoft.com/office/powerpoint/2010/main" val="1130706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C5C36-4D1A-4A6F-9BC1-DD68EF9EC568}"/>
              </a:ext>
            </a:extLst>
          </p:cNvPr>
          <p:cNvSpPr>
            <a:spLocks noGrp="1"/>
          </p:cNvSpPr>
          <p:nvPr>
            <p:ph type="title"/>
          </p:nvPr>
        </p:nvSpPr>
        <p:spPr>
          <a:xfrm>
            <a:off x="685800" y="0"/>
            <a:ext cx="10396882" cy="1151965"/>
          </a:xfrm>
        </p:spPr>
        <p:txBody>
          <a:bodyPr/>
          <a:lstStyle/>
          <a:p>
            <a:pPr algn="ctr"/>
            <a:r>
              <a:rPr lang="en-US" dirty="0"/>
              <a:t>Far values</a:t>
            </a:r>
          </a:p>
        </p:txBody>
      </p:sp>
      <p:pic>
        <p:nvPicPr>
          <p:cNvPr id="5" name="Content Placeholder 4">
            <a:extLst>
              <a:ext uri="{FF2B5EF4-FFF2-40B4-BE49-F238E27FC236}">
                <a16:creationId xmlns:a16="http://schemas.microsoft.com/office/drawing/2014/main" id="{363A015A-DA16-48CA-BD55-E9A8F4A4CCD3}"/>
              </a:ext>
            </a:extLst>
          </p:cNvPr>
          <p:cNvPicPr>
            <a:picLocks noGrp="1" noChangeAspect="1"/>
          </p:cNvPicPr>
          <p:nvPr>
            <p:ph sz="quarter" idx="13"/>
          </p:nvPr>
        </p:nvPicPr>
        <p:blipFill>
          <a:blip r:embed="rId2"/>
          <a:stretch>
            <a:fillRect/>
          </a:stretch>
        </p:blipFill>
        <p:spPr>
          <a:xfrm>
            <a:off x="685800" y="1362075"/>
            <a:ext cx="10051473" cy="2062103"/>
          </a:xfrm>
        </p:spPr>
      </p:pic>
      <p:sp>
        <p:nvSpPr>
          <p:cNvPr id="6" name="TextBox 5">
            <a:extLst>
              <a:ext uri="{FF2B5EF4-FFF2-40B4-BE49-F238E27FC236}">
                <a16:creationId xmlns:a16="http://schemas.microsoft.com/office/drawing/2014/main" id="{35A3EBA7-45AA-49CD-BD76-0E94282B76D8}"/>
              </a:ext>
            </a:extLst>
          </p:cNvPr>
          <p:cNvSpPr txBox="1"/>
          <p:nvPr/>
        </p:nvSpPr>
        <p:spPr>
          <a:xfrm>
            <a:off x="256308" y="3429000"/>
            <a:ext cx="10910455" cy="2062103"/>
          </a:xfrm>
          <a:prstGeom prst="rect">
            <a:avLst/>
          </a:prstGeom>
          <a:noFill/>
        </p:spPr>
        <p:txBody>
          <a:bodyPr wrap="square" rtlCol="0">
            <a:spAutoFit/>
          </a:bodyPr>
          <a:lstStyle/>
          <a:p>
            <a:pPr marL="285750" indent="-285750">
              <a:buFont typeface="Wingdings" panose="05000000000000000000" pitchFamily="2" charset="2"/>
              <a:buChar char="Ø"/>
            </a:pPr>
            <a:r>
              <a:rPr lang="en-US" sz="3200" dirty="0">
                <a:latin typeface="Arial Narrow" panose="020B0606020202030204" pitchFamily="34" charset="0"/>
              </a:rPr>
              <a:t>when the | , x are far from each other, the difference is large</a:t>
            </a:r>
          </a:p>
          <a:p>
            <a:pPr marL="285750" indent="-285750">
              <a:buFont typeface="Wingdings" panose="05000000000000000000" pitchFamily="2" charset="2"/>
              <a:buChar char="Ø"/>
            </a:pPr>
            <a:r>
              <a:rPr lang="en-US" sz="3200" dirty="0">
                <a:latin typeface="Arial Narrow" panose="020B0606020202030204" pitchFamily="34" charset="0"/>
              </a:rPr>
              <a:t>therefore everything inside the exponential negative is a large number</a:t>
            </a:r>
          </a:p>
          <a:p>
            <a:pPr marL="285750" indent="-285750">
              <a:buFont typeface="Wingdings" panose="05000000000000000000" pitchFamily="2" charset="2"/>
              <a:buChar char="Ø"/>
            </a:pPr>
            <a:r>
              <a:rPr lang="en-US" sz="3200" dirty="0">
                <a:latin typeface="Arial Narrow" panose="020B0606020202030204" pitchFamily="34" charset="0"/>
              </a:rPr>
              <a:t>so the value of f (exponential large negative number), is equal to or close to 0</a:t>
            </a:r>
          </a:p>
        </p:txBody>
      </p:sp>
    </p:spTree>
    <p:extLst>
      <p:ext uri="{BB962C8B-B14F-4D97-AF65-F5344CB8AC3E}">
        <p14:creationId xmlns:p14="http://schemas.microsoft.com/office/powerpoint/2010/main" val="2313694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A529B-1060-484D-88D6-F23768D9C6AE}"/>
              </a:ext>
            </a:extLst>
          </p:cNvPr>
          <p:cNvSpPr>
            <a:spLocks noGrp="1"/>
          </p:cNvSpPr>
          <p:nvPr>
            <p:ph type="title"/>
          </p:nvPr>
        </p:nvSpPr>
        <p:spPr>
          <a:xfrm>
            <a:off x="7148945" y="0"/>
            <a:ext cx="3919884" cy="1151965"/>
          </a:xfrm>
        </p:spPr>
        <p:txBody>
          <a:bodyPr/>
          <a:lstStyle/>
          <a:p>
            <a:pPr algn="ctr"/>
            <a:r>
              <a:rPr lang="en-US" dirty="0"/>
              <a:t>Close values</a:t>
            </a:r>
          </a:p>
        </p:txBody>
      </p:sp>
      <p:pic>
        <p:nvPicPr>
          <p:cNvPr id="9" name="Picture 8">
            <a:extLst>
              <a:ext uri="{FF2B5EF4-FFF2-40B4-BE49-F238E27FC236}">
                <a16:creationId xmlns:a16="http://schemas.microsoft.com/office/drawing/2014/main" id="{6637F340-EBE3-4E62-BAB1-C4F10F474098}"/>
              </a:ext>
            </a:extLst>
          </p:cNvPr>
          <p:cNvPicPr>
            <a:picLocks noChangeAspect="1"/>
          </p:cNvPicPr>
          <p:nvPr/>
        </p:nvPicPr>
        <p:blipFill>
          <a:blip r:embed="rId2"/>
          <a:stretch>
            <a:fillRect/>
          </a:stretch>
        </p:blipFill>
        <p:spPr>
          <a:xfrm>
            <a:off x="885825" y="1151965"/>
            <a:ext cx="10420350" cy="4324350"/>
          </a:xfrm>
          <a:prstGeom prst="rect">
            <a:avLst/>
          </a:prstGeom>
        </p:spPr>
      </p:pic>
      <p:sp>
        <p:nvSpPr>
          <p:cNvPr id="10" name="Title 1">
            <a:extLst>
              <a:ext uri="{FF2B5EF4-FFF2-40B4-BE49-F238E27FC236}">
                <a16:creationId xmlns:a16="http://schemas.microsoft.com/office/drawing/2014/main" id="{91779AB8-1C30-4E66-8DD2-88A2DCB70F61}"/>
              </a:ext>
            </a:extLst>
          </p:cNvPr>
          <p:cNvSpPr txBox="1">
            <a:spLocks/>
          </p:cNvSpPr>
          <p:nvPr/>
        </p:nvSpPr>
        <p:spPr>
          <a:xfrm>
            <a:off x="1123171" y="-1"/>
            <a:ext cx="3919884" cy="1151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pPr algn="ctr"/>
            <a:r>
              <a:rPr lang="en-US" dirty="0"/>
              <a:t>far values</a:t>
            </a:r>
          </a:p>
        </p:txBody>
      </p:sp>
    </p:spTree>
    <p:extLst>
      <p:ext uri="{BB962C8B-B14F-4D97-AF65-F5344CB8AC3E}">
        <p14:creationId xmlns:p14="http://schemas.microsoft.com/office/powerpoint/2010/main" val="624258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BB421F6B-1189-4EAD-A25E-EED4AEC30C67}"/>
              </a:ext>
            </a:extLst>
          </p:cNvPr>
          <p:cNvSpPr txBox="1">
            <a:spLocks/>
          </p:cNvSpPr>
          <p:nvPr/>
        </p:nvSpPr>
        <p:spPr>
          <a:xfrm>
            <a:off x="4220309" y="1730327"/>
            <a:ext cx="7484011" cy="2363372"/>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None/>
            </a:pPr>
            <a:r>
              <a:rPr lang="en-US" sz="8000" dirty="0">
                <a:solidFill>
                  <a:schemeClr val="accent1"/>
                </a:solidFill>
              </a:rPr>
              <a:t>any questions ?</a:t>
            </a:r>
          </a:p>
        </p:txBody>
      </p:sp>
      <p:pic>
        <p:nvPicPr>
          <p:cNvPr id="5" name="Picture 4">
            <a:extLst>
              <a:ext uri="{FF2B5EF4-FFF2-40B4-BE49-F238E27FC236}">
                <a16:creationId xmlns:a16="http://schemas.microsoft.com/office/drawing/2014/main" id="{4624EE86-35EB-4EBC-892B-C6C9B50B3C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55"/>
            <a:ext cx="4467070" cy="5966085"/>
          </a:xfrm>
          <a:prstGeom prst="rect">
            <a:avLst/>
          </a:prstGeom>
        </p:spPr>
      </p:pic>
    </p:spTree>
    <p:extLst>
      <p:ext uri="{BB962C8B-B14F-4D97-AF65-F5344CB8AC3E}">
        <p14:creationId xmlns:p14="http://schemas.microsoft.com/office/powerpoint/2010/main" val="1062618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D7724-70C0-483B-97FB-FF0211416842}"/>
              </a:ext>
            </a:extLst>
          </p:cNvPr>
          <p:cNvSpPr>
            <a:spLocks noGrp="1"/>
          </p:cNvSpPr>
          <p:nvPr>
            <p:ph type="title"/>
          </p:nvPr>
        </p:nvSpPr>
        <p:spPr>
          <a:xfrm>
            <a:off x="683625" y="0"/>
            <a:ext cx="10396882" cy="845127"/>
          </a:xfrm>
        </p:spPr>
        <p:txBody>
          <a:bodyPr/>
          <a:lstStyle/>
          <a:p>
            <a:pPr algn="ctr"/>
            <a:r>
              <a:rPr lang="en-US" dirty="0"/>
              <a:t>What is </a:t>
            </a:r>
            <a:r>
              <a:rPr lang="en-US" dirty="0" err="1"/>
              <a:t>svm</a:t>
            </a:r>
            <a:r>
              <a:rPr lang="en-US" dirty="0"/>
              <a:t> ?</a:t>
            </a:r>
          </a:p>
        </p:txBody>
      </p:sp>
      <p:pic>
        <p:nvPicPr>
          <p:cNvPr id="13" name="Content Placeholder 12">
            <a:extLst>
              <a:ext uri="{FF2B5EF4-FFF2-40B4-BE49-F238E27FC236}">
                <a16:creationId xmlns:a16="http://schemas.microsoft.com/office/drawing/2014/main" id="{B6385BD3-74C3-47F3-A377-65FDB591DC57}"/>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387927" y="845127"/>
            <a:ext cx="5417128" cy="4467658"/>
          </a:xfrm>
        </p:spPr>
      </p:pic>
      <p:sp>
        <p:nvSpPr>
          <p:cNvPr id="14" name="TextBox 13">
            <a:extLst>
              <a:ext uri="{FF2B5EF4-FFF2-40B4-BE49-F238E27FC236}">
                <a16:creationId xmlns:a16="http://schemas.microsoft.com/office/drawing/2014/main" id="{49F06FA8-0BFE-4A7A-9650-CAA49112FA57}"/>
              </a:ext>
            </a:extLst>
          </p:cNvPr>
          <p:cNvSpPr txBox="1"/>
          <p:nvPr/>
        </p:nvSpPr>
        <p:spPr>
          <a:xfrm>
            <a:off x="5805055" y="845127"/>
            <a:ext cx="6386945" cy="4031873"/>
          </a:xfrm>
          <a:prstGeom prst="rect">
            <a:avLst/>
          </a:prstGeom>
          <a:noFill/>
        </p:spPr>
        <p:txBody>
          <a:bodyPr wrap="square" rtlCol="0">
            <a:spAutoFit/>
          </a:bodyPr>
          <a:lstStyle/>
          <a:p>
            <a:r>
              <a:rPr lang="en-US" sz="3200" dirty="0">
                <a:latin typeface="Arial Narrow" panose="020B0606020202030204" pitchFamily="34" charset="0"/>
              </a:rPr>
              <a:t>It is a method of</a:t>
            </a:r>
            <a:r>
              <a:rPr lang="ar-EG" sz="3200" dirty="0">
                <a:latin typeface="Arial Narrow" panose="020B0606020202030204" pitchFamily="34" charset="0"/>
              </a:rPr>
              <a:t> </a:t>
            </a:r>
            <a:r>
              <a:rPr lang="en-US" sz="3200" dirty="0">
                <a:latin typeface="Arial Narrow" panose="020B0606020202030204" pitchFamily="34" charset="0"/>
              </a:rPr>
              <a:t>Supervised Learning ,It has many important applications .</a:t>
            </a:r>
          </a:p>
          <a:p>
            <a:r>
              <a:rPr lang="en-US" sz="3200" dirty="0">
                <a:latin typeface="Arial Narrow" panose="020B0606020202030204" pitchFamily="34" charset="0"/>
              </a:rPr>
              <a:t>such as:</a:t>
            </a:r>
          </a:p>
          <a:p>
            <a:pPr marL="457200" indent="-457200">
              <a:buFont typeface="Wingdings" panose="05000000000000000000" pitchFamily="2" charset="2"/>
              <a:buChar char="v"/>
            </a:pPr>
            <a:r>
              <a:rPr lang="en-US" sz="3200" dirty="0">
                <a:latin typeface="Arial Narrow" panose="020B0606020202030204" pitchFamily="34" charset="0"/>
              </a:rPr>
              <a:t>face recognition</a:t>
            </a:r>
          </a:p>
          <a:p>
            <a:pPr marL="457200" indent="-457200">
              <a:buFont typeface="Wingdings" panose="05000000000000000000" pitchFamily="2" charset="2"/>
              <a:buChar char="v"/>
            </a:pPr>
            <a:r>
              <a:rPr lang="en-US" sz="3200" dirty="0">
                <a:latin typeface="Arial Narrow" panose="020B0606020202030204" pitchFamily="34" charset="0"/>
              </a:rPr>
              <a:t>photo rating</a:t>
            </a:r>
          </a:p>
          <a:p>
            <a:pPr marL="457200" indent="-457200">
              <a:buFont typeface="Wingdings" panose="05000000000000000000" pitchFamily="2" charset="2"/>
              <a:buChar char="v"/>
            </a:pPr>
            <a:r>
              <a:rPr lang="en-US" sz="3200" dirty="0">
                <a:latin typeface="Arial Narrow" panose="020B0606020202030204" pitchFamily="34" charset="0"/>
              </a:rPr>
              <a:t>Handwriting recognition</a:t>
            </a:r>
            <a:endParaRPr lang="ar-EG" sz="3200" dirty="0">
              <a:latin typeface="Arial Narrow" panose="020B0606020202030204" pitchFamily="34" charset="0"/>
            </a:endParaRPr>
          </a:p>
          <a:p>
            <a:r>
              <a:rPr lang="en-US" sz="3200" dirty="0">
                <a:latin typeface="Arial Narrow" panose="020B0606020202030204" pitchFamily="34" charset="0"/>
              </a:rPr>
              <a:t>It is similar to the classification, but has several differences</a:t>
            </a:r>
          </a:p>
        </p:txBody>
      </p:sp>
    </p:spTree>
    <p:extLst>
      <p:ext uri="{BB962C8B-B14F-4D97-AF65-F5344CB8AC3E}">
        <p14:creationId xmlns:p14="http://schemas.microsoft.com/office/powerpoint/2010/main" val="2724550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F206D-7EEE-4AA5-9D16-BB299D9FF290}"/>
              </a:ext>
            </a:extLst>
          </p:cNvPr>
          <p:cNvSpPr>
            <a:spLocks noGrp="1"/>
          </p:cNvSpPr>
          <p:nvPr>
            <p:ph type="title"/>
          </p:nvPr>
        </p:nvSpPr>
        <p:spPr>
          <a:xfrm>
            <a:off x="561110" y="0"/>
            <a:ext cx="10396882" cy="955963"/>
          </a:xfrm>
        </p:spPr>
        <p:txBody>
          <a:bodyPr>
            <a:normAutofit/>
          </a:bodyPr>
          <a:lstStyle/>
          <a:p>
            <a:pPr algn="ctr"/>
            <a:r>
              <a:rPr lang="en-US" dirty="0"/>
              <a:t>Idea :-</a:t>
            </a:r>
          </a:p>
        </p:txBody>
      </p:sp>
      <p:sp>
        <p:nvSpPr>
          <p:cNvPr id="16" name="TextBox 15">
            <a:extLst>
              <a:ext uri="{FF2B5EF4-FFF2-40B4-BE49-F238E27FC236}">
                <a16:creationId xmlns:a16="http://schemas.microsoft.com/office/drawing/2014/main" id="{F4E1D5E0-D333-45B0-BAC3-785B91000400}"/>
              </a:ext>
            </a:extLst>
          </p:cNvPr>
          <p:cNvSpPr txBox="1"/>
          <p:nvPr/>
        </p:nvSpPr>
        <p:spPr>
          <a:xfrm flipH="1">
            <a:off x="4779818" y="1401395"/>
            <a:ext cx="7273633" cy="3293209"/>
          </a:xfrm>
          <a:prstGeom prst="rect">
            <a:avLst/>
          </a:prstGeom>
          <a:noFill/>
        </p:spPr>
        <p:txBody>
          <a:bodyPr wrap="square" rtlCol="0">
            <a:spAutoFit/>
          </a:bodyPr>
          <a:lstStyle/>
          <a:p>
            <a:pPr marL="457200" indent="-457200">
              <a:buFont typeface="Wingdings" panose="05000000000000000000" pitchFamily="2" charset="2"/>
              <a:buChar char="Ø"/>
            </a:pPr>
            <a:r>
              <a:rPr lang="en-US" sz="2600" dirty="0">
                <a:latin typeface="Arial Narrow" panose="020B0606020202030204" pitchFamily="34" charset="0"/>
              </a:rPr>
              <a:t>His idea is to classify the data with an imaginary line, provided that there is a barrier separating the points from each other</a:t>
            </a:r>
          </a:p>
          <a:p>
            <a:pPr marL="457200" indent="-457200">
              <a:buFont typeface="Wingdings" panose="05000000000000000000" pitchFamily="2" charset="2"/>
              <a:buChar char="Ø"/>
            </a:pPr>
            <a:r>
              <a:rPr lang="en-US" sz="2600" dirty="0">
                <a:latin typeface="Arial Narrow" panose="020B0606020202030204" pitchFamily="34" charset="0"/>
              </a:rPr>
              <a:t>The barrier is called</a:t>
            </a:r>
            <a:r>
              <a:rPr lang="ar-EG" sz="2600" dirty="0">
                <a:latin typeface="Arial Narrow" panose="020B0606020202030204" pitchFamily="34" charset="0"/>
              </a:rPr>
              <a:t> </a:t>
            </a:r>
            <a:r>
              <a:rPr lang="en-US" sz="2600" dirty="0">
                <a:solidFill>
                  <a:srgbClr val="FF0000"/>
                </a:solidFill>
                <a:latin typeface="Arial Narrow" panose="020B0606020202030204" pitchFamily="34" charset="0"/>
              </a:rPr>
              <a:t>optimal hyperplane</a:t>
            </a:r>
          </a:p>
          <a:p>
            <a:pPr marL="457200" indent="-457200">
              <a:buFont typeface="Wingdings" panose="05000000000000000000" pitchFamily="2" charset="2"/>
              <a:buChar char="Ø"/>
            </a:pPr>
            <a:r>
              <a:rPr lang="en-US" sz="2600" dirty="0">
                <a:latin typeface="Arial Narrow" panose="020B0606020202030204" pitchFamily="34" charset="0"/>
              </a:rPr>
              <a:t>The closest distance between two different points is called the </a:t>
            </a:r>
            <a:r>
              <a:rPr lang="en-US" sz="2600" dirty="0">
                <a:solidFill>
                  <a:srgbClr val="FF0000"/>
                </a:solidFill>
                <a:latin typeface="Arial Narrow" panose="020B0606020202030204" pitchFamily="34" charset="0"/>
              </a:rPr>
              <a:t>max margin</a:t>
            </a:r>
            <a:endParaRPr lang="ar-EG" sz="2600" dirty="0">
              <a:solidFill>
                <a:srgbClr val="FF0000"/>
              </a:solidFill>
              <a:latin typeface="Arial Narrow" panose="020B0606020202030204" pitchFamily="34" charset="0"/>
            </a:endParaRPr>
          </a:p>
          <a:p>
            <a:pPr marL="457200" indent="-457200">
              <a:buFont typeface="Wingdings" panose="05000000000000000000" pitchFamily="2" charset="2"/>
              <a:buChar char="Ø"/>
            </a:pPr>
            <a:r>
              <a:rPr lang="en-US" sz="2600" dirty="0">
                <a:latin typeface="Arial Narrow" panose="020B0606020202030204" pitchFamily="34" charset="0"/>
              </a:rPr>
              <a:t>The line that marks the end of each part is called </a:t>
            </a:r>
            <a:r>
              <a:rPr lang="en-US" sz="2600" dirty="0">
                <a:solidFill>
                  <a:srgbClr val="FF0000"/>
                </a:solidFill>
                <a:latin typeface="Arial Narrow" panose="020B0606020202030204" pitchFamily="34" charset="0"/>
              </a:rPr>
              <a:t>Support Vector</a:t>
            </a:r>
          </a:p>
        </p:txBody>
      </p:sp>
      <p:pic>
        <p:nvPicPr>
          <p:cNvPr id="18" name="Picture 17">
            <a:extLst>
              <a:ext uri="{FF2B5EF4-FFF2-40B4-BE49-F238E27FC236}">
                <a16:creationId xmlns:a16="http://schemas.microsoft.com/office/drawing/2014/main" id="{552D5A7B-49F3-4EB1-97CD-C68D211743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547" y="955963"/>
            <a:ext cx="4641272" cy="4184073"/>
          </a:xfrm>
          <a:prstGeom prst="rect">
            <a:avLst/>
          </a:prstGeom>
        </p:spPr>
      </p:pic>
    </p:spTree>
    <p:extLst>
      <p:ext uri="{BB962C8B-B14F-4D97-AF65-F5344CB8AC3E}">
        <p14:creationId xmlns:p14="http://schemas.microsoft.com/office/powerpoint/2010/main" val="2580410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0D39A-C6FA-4D43-927A-AAA4E0FC538B}"/>
              </a:ext>
            </a:extLst>
          </p:cNvPr>
          <p:cNvSpPr>
            <a:spLocks noGrp="1"/>
          </p:cNvSpPr>
          <p:nvPr>
            <p:ph type="title"/>
          </p:nvPr>
        </p:nvSpPr>
        <p:spPr>
          <a:xfrm>
            <a:off x="897559" y="29337"/>
            <a:ext cx="10396882" cy="942109"/>
          </a:xfrm>
        </p:spPr>
        <p:txBody>
          <a:bodyPr>
            <a:normAutofit/>
          </a:bodyPr>
          <a:lstStyle/>
          <a:p>
            <a:pPr algn="ctr"/>
            <a:r>
              <a:rPr lang="en-US" dirty="0"/>
              <a:t>difference between</a:t>
            </a:r>
            <a:r>
              <a:rPr lang="ar-EG" dirty="0"/>
              <a:t> </a:t>
            </a:r>
            <a:r>
              <a:rPr lang="en-US" dirty="0" err="1"/>
              <a:t>svm</a:t>
            </a:r>
            <a:r>
              <a:rPr lang="en-US" dirty="0"/>
              <a:t> &amp; </a:t>
            </a:r>
            <a:r>
              <a:rPr lang="en-US" dirty="0" err="1"/>
              <a:t>lr</a:t>
            </a:r>
            <a:endParaRPr lang="en-US" dirty="0"/>
          </a:p>
        </p:txBody>
      </p:sp>
      <p:sp>
        <p:nvSpPr>
          <p:cNvPr id="4" name="Rectangle 3">
            <a:extLst>
              <a:ext uri="{FF2B5EF4-FFF2-40B4-BE49-F238E27FC236}">
                <a16:creationId xmlns:a16="http://schemas.microsoft.com/office/drawing/2014/main" id="{76A95257-FD37-42BD-A309-4251D7342FC1}"/>
              </a:ext>
            </a:extLst>
          </p:cNvPr>
          <p:cNvSpPr/>
          <p:nvPr/>
        </p:nvSpPr>
        <p:spPr>
          <a:xfrm>
            <a:off x="1198417" y="971958"/>
            <a:ext cx="4675910" cy="582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mj-lt"/>
              </a:rPr>
              <a:t>Element</a:t>
            </a:r>
          </a:p>
        </p:txBody>
      </p:sp>
      <p:sp>
        <p:nvSpPr>
          <p:cNvPr id="5" name="Rectangle 4">
            <a:extLst>
              <a:ext uri="{FF2B5EF4-FFF2-40B4-BE49-F238E27FC236}">
                <a16:creationId xmlns:a16="http://schemas.microsoft.com/office/drawing/2014/main" id="{6F9AD4FB-82BC-4FDD-A919-8209EDEF202E}"/>
              </a:ext>
            </a:extLst>
          </p:cNvPr>
          <p:cNvSpPr/>
          <p:nvPr/>
        </p:nvSpPr>
        <p:spPr>
          <a:xfrm>
            <a:off x="1198417" y="1554052"/>
            <a:ext cx="4675910" cy="582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Narrow" panose="020B0606020202030204" pitchFamily="34" charset="0"/>
              </a:rPr>
              <a:t>The closest distance between two different elements</a:t>
            </a:r>
          </a:p>
        </p:txBody>
      </p:sp>
      <p:sp>
        <p:nvSpPr>
          <p:cNvPr id="6" name="Rectangle 5">
            <a:extLst>
              <a:ext uri="{FF2B5EF4-FFF2-40B4-BE49-F238E27FC236}">
                <a16:creationId xmlns:a16="http://schemas.microsoft.com/office/drawing/2014/main" id="{B42A81B4-BEED-4F16-8A79-B169381C1A6E}"/>
              </a:ext>
            </a:extLst>
          </p:cNvPr>
          <p:cNvSpPr/>
          <p:nvPr/>
        </p:nvSpPr>
        <p:spPr>
          <a:xfrm>
            <a:off x="1198417" y="4465749"/>
            <a:ext cx="4675910" cy="582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Narrow" panose="020B0606020202030204" pitchFamily="34" charset="0"/>
              </a:rPr>
              <a:t>When is Y = 0 ?</a:t>
            </a:r>
          </a:p>
        </p:txBody>
      </p:sp>
      <p:sp>
        <p:nvSpPr>
          <p:cNvPr id="7" name="Rectangle 6">
            <a:extLst>
              <a:ext uri="{FF2B5EF4-FFF2-40B4-BE49-F238E27FC236}">
                <a16:creationId xmlns:a16="http://schemas.microsoft.com/office/drawing/2014/main" id="{C9CA8C9C-E2C2-4FDC-87F9-D25002F8A923}"/>
              </a:ext>
            </a:extLst>
          </p:cNvPr>
          <p:cNvSpPr/>
          <p:nvPr/>
        </p:nvSpPr>
        <p:spPr>
          <a:xfrm>
            <a:off x="1198417" y="2136861"/>
            <a:ext cx="4675910" cy="582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Narrow" panose="020B0606020202030204" pitchFamily="34" charset="0"/>
              </a:rPr>
              <a:t>Speed</a:t>
            </a:r>
          </a:p>
        </p:txBody>
      </p:sp>
      <p:sp>
        <p:nvSpPr>
          <p:cNvPr id="8" name="Rectangle 7">
            <a:extLst>
              <a:ext uri="{FF2B5EF4-FFF2-40B4-BE49-F238E27FC236}">
                <a16:creationId xmlns:a16="http://schemas.microsoft.com/office/drawing/2014/main" id="{E713DBAA-1D24-42AD-AE1C-6B8CEC5BDB9E}"/>
              </a:ext>
            </a:extLst>
          </p:cNvPr>
          <p:cNvSpPr/>
          <p:nvPr/>
        </p:nvSpPr>
        <p:spPr>
          <a:xfrm>
            <a:off x="1198417" y="2719467"/>
            <a:ext cx="4675910" cy="582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Narrow" panose="020B0606020202030204" pitchFamily="34" charset="0"/>
              </a:rPr>
              <a:t>data separator type</a:t>
            </a:r>
          </a:p>
        </p:txBody>
      </p:sp>
      <p:sp>
        <p:nvSpPr>
          <p:cNvPr id="9" name="Rectangle 8">
            <a:extLst>
              <a:ext uri="{FF2B5EF4-FFF2-40B4-BE49-F238E27FC236}">
                <a16:creationId xmlns:a16="http://schemas.microsoft.com/office/drawing/2014/main" id="{563E83BD-84DA-4C8C-80F4-310B1639B9E4}"/>
              </a:ext>
            </a:extLst>
          </p:cNvPr>
          <p:cNvSpPr/>
          <p:nvPr/>
        </p:nvSpPr>
        <p:spPr>
          <a:xfrm>
            <a:off x="1198417" y="3301561"/>
            <a:ext cx="4675910" cy="582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latin typeface="Arial Narrow" panose="020B0606020202030204" pitchFamily="34" charset="0"/>
              </a:rPr>
              <a:t>The function used</a:t>
            </a:r>
          </a:p>
        </p:txBody>
      </p:sp>
      <p:sp>
        <p:nvSpPr>
          <p:cNvPr id="10" name="Rectangle 9">
            <a:extLst>
              <a:ext uri="{FF2B5EF4-FFF2-40B4-BE49-F238E27FC236}">
                <a16:creationId xmlns:a16="http://schemas.microsoft.com/office/drawing/2014/main" id="{41E43091-873D-4C5F-93D0-7111D64A9BC9}"/>
              </a:ext>
            </a:extLst>
          </p:cNvPr>
          <p:cNvSpPr/>
          <p:nvPr/>
        </p:nvSpPr>
        <p:spPr>
          <a:xfrm>
            <a:off x="1198417" y="3883655"/>
            <a:ext cx="4675910" cy="582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Narrow" panose="020B0606020202030204" pitchFamily="34" charset="0"/>
              </a:rPr>
              <a:t>When is Y = 1 ?</a:t>
            </a:r>
          </a:p>
        </p:txBody>
      </p:sp>
      <p:sp>
        <p:nvSpPr>
          <p:cNvPr id="11" name="Rectangle 10">
            <a:extLst>
              <a:ext uri="{FF2B5EF4-FFF2-40B4-BE49-F238E27FC236}">
                <a16:creationId xmlns:a16="http://schemas.microsoft.com/office/drawing/2014/main" id="{C4CD2F34-8D78-40F5-B94B-2D3CD94A5210}"/>
              </a:ext>
            </a:extLst>
          </p:cNvPr>
          <p:cNvSpPr/>
          <p:nvPr/>
        </p:nvSpPr>
        <p:spPr>
          <a:xfrm>
            <a:off x="5874327" y="971958"/>
            <a:ext cx="2479009" cy="582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mj-lt"/>
              </a:rPr>
              <a:t>LR</a:t>
            </a:r>
          </a:p>
        </p:txBody>
      </p:sp>
      <p:sp>
        <p:nvSpPr>
          <p:cNvPr id="12" name="Rectangle 11">
            <a:extLst>
              <a:ext uri="{FF2B5EF4-FFF2-40B4-BE49-F238E27FC236}">
                <a16:creationId xmlns:a16="http://schemas.microsoft.com/office/drawing/2014/main" id="{44BA8E58-83D2-4E01-A64F-E7FBBB061139}"/>
              </a:ext>
            </a:extLst>
          </p:cNvPr>
          <p:cNvSpPr/>
          <p:nvPr/>
        </p:nvSpPr>
        <p:spPr>
          <a:xfrm>
            <a:off x="5874327" y="1554052"/>
            <a:ext cx="2479009" cy="582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latin typeface="Arial Narrow" panose="020B0606020202030204" pitchFamily="34" charset="0"/>
              </a:rPr>
              <a:t>small and sometimes overlapping</a:t>
            </a:r>
          </a:p>
        </p:txBody>
      </p:sp>
      <p:sp>
        <p:nvSpPr>
          <p:cNvPr id="13" name="Rectangle 12">
            <a:extLst>
              <a:ext uri="{FF2B5EF4-FFF2-40B4-BE49-F238E27FC236}">
                <a16:creationId xmlns:a16="http://schemas.microsoft.com/office/drawing/2014/main" id="{E5319F62-B1D3-4896-B83A-2A7990567316}"/>
              </a:ext>
            </a:extLst>
          </p:cNvPr>
          <p:cNvSpPr/>
          <p:nvPr/>
        </p:nvSpPr>
        <p:spPr>
          <a:xfrm>
            <a:off x="5874327" y="4465749"/>
            <a:ext cx="2479009" cy="582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Narrow" panose="020B0606020202030204" pitchFamily="34" charset="0"/>
              </a:rPr>
              <a:t>The value of Ŷ is less than 0</a:t>
            </a:r>
          </a:p>
        </p:txBody>
      </p:sp>
      <p:sp>
        <p:nvSpPr>
          <p:cNvPr id="14" name="Rectangle 13">
            <a:extLst>
              <a:ext uri="{FF2B5EF4-FFF2-40B4-BE49-F238E27FC236}">
                <a16:creationId xmlns:a16="http://schemas.microsoft.com/office/drawing/2014/main" id="{EBABA32A-51C6-4548-82D1-9C6435664E54}"/>
              </a:ext>
            </a:extLst>
          </p:cNvPr>
          <p:cNvSpPr/>
          <p:nvPr/>
        </p:nvSpPr>
        <p:spPr>
          <a:xfrm>
            <a:off x="5874327" y="2136861"/>
            <a:ext cx="2479009" cy="582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Narrow" panose="020B0606020202030204" pitchFamily="34" charset="0"/>
              </a:rPr>
              <a:t>slow down</a:t>
            </a:r>
          </a:p>
        </p:txBody>
      </p:sp>
      <p:sp>
        <p:nvSpPr>
          <p:cNvPr id="15" name="Rectangle 14">
            <a:extLst>
              <a:ext uri="{FF2B5EF4-FFF2-40B4-BE49-F238E27FC236}">
                <a16:creationId xmlns:a16="http://schemas.microsoft.com/office/drawing/2014/main" id="{7D7C3F72-3ED0-4138-9F01-6138A2F13C61}"/>
              </a:ext>
            </a:extLst>
          </p:cNvPr>
          <p:cNvSpPr/>
          <p:nvPr/>
        </p:nvSpPr>
        <p:spPr>
          <a:xfrm>
            <a:off x="5874327" y="2719467"/>
            <a:ext cx="2479009" cy="582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Narrow" panose="020B0606020202030204" pitchFamily="34" charset="0"/>
              </a:rPr>
              <a:t>linear separator</a:t>
            </a:r>
          </a:p>
        </p:txBody>
      </p:sp>
      <p:sp>
        <p:nvSpPr>
          <p:cNvPr id="16" name="Rectangle 15">
            <a:extLst>
              <a:ext uri="{FF2B5EF4-FFF2-40B4-BE49-F238E27FC236}">
                <a16:creationId xmlns:a16="http://schemas.microsoft.com/office/drawing/2014/main" id="{3C114747-4729-408D-A784-0552A9A9324F}"/>
              </a:ext>
            </a:extLst>
          </p:cNvPr>
          <p:cNvSpPr/>
          <p:nvPr/>
        </p:nvSpPr>
        <p:spPr>
          <a:xfrm>
            <a:off x="5874327" y="3301561"/>
            <a:ext cx="2479009" cy="582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latin typeface="Arial Narrow" panose="020B0606020202030204" pitchFamily="34" charset="0"/>
              </a:rPr>
              <a:t>sigmoid function</a:t>
            </a:r>
          </a:p>
        </p:txBody>
      </p:sp>
      <p:sp>
        <p:nvSpPr>
          <p:cNvPr id="17" name="Rectangle 16">
            <a:extLst>
              <a:ext uri="{FF2B5EF4-FFF2-40B4-BE49-F238E27FC236}">
                <a16:creationId xmlns:a16="http://schemas.microsoft.com/office/drawing/2014/main" id="{9891F9C9-24BD-449D-841E-0A8A259764DA}"/>
              </a:ext>
            </a:extLst>
          </p:cNvPr>
          <p:cNvSpPr/>
          <p:nvPr/>
        </p:nvSpPr>
        <p:spPr>
          <a:xfrm>
            <a:off x="5874327" y="3883655"/>
            <a:ext cx="2479009" cy="582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Narrow" panose="020B0606020202030204" pitchFamily="34" charset="0"/>
              </a:rPr>
              <a:t>The value of Ŷ is greater than 0</a:t>
            </a:r>
          </a:p>
        </p:txBody>
      </p:sp>
      <p:sp>
        <p:nvSpPr>
          <p:cNvPr id="18" name="Rectangle 17">
            <a:extLst>
              <a:ext uri="{FF2B5EF4-FFF2-40B4-BE49-F238E27FC236}">
                <a16:creationId xmlns:a16="http://schemas.microsoft.com/office/drawing/2014/main" id="{42E518F1-092D-477A-869D-D2DE16CF356F}"/>
              </a:ext>
            </a:extLst>
          </p:cNvPr>
          <p:cNvSpPr/>
          <p:nvPr/>
        </p:nvSpPr>
        <p:spPr>
          <a:xfrm>
            <a:off x="8353336" y="971446"/>
            <a:ext cx="2672973" cy="582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mj-lt"/>
              </a:rPr>
              <a:t>SVM</a:t>
            </a:r>
          </a:p>
        </p:txBody>
      </p:sp>
      <p:sp>
        <p:nvSpPr>
          <p:cNvPr id="19" name="Rectangle 18">
            <a:extLst>
              <a:ext uri="{FF2B5EF4-FFF2-40B4-BE49-F238E27FC236}">
                <a16:creationId xmlns:a16="http://schemas.microsoft.com/office/drawing/2014/main" id="{B79AFFF5-DF51-46B6-BBBD-BC7818331FAC}"/>
              </a:ext>
            </a:extLst>
          </p:cNvPr>
          <p:cNvSpPr/>
          <p:nvPr/>
        </p:nvSpPr>
        <p:spPr>
          <a:xfrm>
            <a:off x="8353336" y="1553540"/>
            <a:ext cx="2672973" cy="582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latin typeface="Arial Narrow" panose="020B0606020202030204" pitchFamily="34" charset="0"/>
              </a:rPr>
              <a:t>big</a:t>
            </a:r>
          </a:p>
        </p:txBody>
      </p:sp>
      <p:sp>
        <p:nvSpPr>
          <p:cNvPr id="20" name="Rectangle 19">
            <a:extLst>
              <a:ext uri="{FF2B5EF4-FFF2-40B4-BE49-F238E27FC236}">
                <a16:creationId xmlns:a16="http://schemas.microsoft.com/office/drawing/2014/main" id="{FAAAAFD9-440A-458A-AC8F-6B12CF448A07}"/>
              </a:ext>
            </a:extLst>
          </p:cNvPr>
          <p:cNvSpPr/>
          <p:nvPr/>
        </p:nvSpPr>
        <p:spPr>
          <a:xfrm>
            <a:off x="8353336" y="4465237"/>
            <a:ext cx="2672973" cy="582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Narrow" panose="020B0606020202030204" pitchFamily="34" charset="0"/>
              </a:rPr>
              <a:t>The value of Ŷ is less than</a:t>
            </a:r>
            <a:r>
              <a:rPr lang="ar-EG" sz="2000" b="1" dirty="0">
                <a:solidFill>
                  <a:schemeClr val="tx1"/>
                </a:solidFill>
                <a:latin typeface="Arial Narrow" panose="020B0606020202030204" pitchFamily="34" charset="0"/>
              </a:rPr>
              <a:t> </a:t>
            </a:r>
            <a:r>
              <a:rPr lang="en-US" sz="2000" b="1" dirty="0">
                <a:solidFill>
                  <a:schemeClr val="tx1"/>
                </a:solidFill>
                <a:latin typeface="Arial Narrow" panose="020B0606020202030204" pitchFamily="34" charset="0"/>
              </a:rPr>
              <a:t>-1</a:t>
            </a:r>
          </a:p>
        </p:txBody>
      </p:sp>
      <p:sp>
        <p:nvSpPr>
          <p:cNvPr id="21" name="Rectangle 20">
            <a:extLst>
              <a:ext uri="{FF2B5EF4-FFF2-40B4-BE49-F238E27FC236}">
                <a16:creationId xmlns:a16="http://schemas.microsoft.com/office/drawing/2014/main" id="{42FF0827-A001-464B-B8C7-24D7F048BF85}"/>
              </a:ext>
            </a:extLst>
          </p:cNvPr>
          <p:cNvSpPr/>
          <p:nvPr/>
        </p:nvSpPr>
        <p:spPr>
          <a:xfrm>
            <a:off x="8353336" y="2136349"/>
            <a:ext cx="2672973" cy="582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latin typeface="Arial Narrow" panose="020B0606020202030204" pitchFamily="34" charset="0"/>
              </a:rPr>
              <a:t>Faster</a:t>
            </a:r>
          </a:p>
        </p:txBody>
      </p:sp>
      <p:sp>
        <p:nvSpPr>
          <p:cNvPr id="22" name="Rectangle 21">
            <a:extLst>
              <a:ext uri="{FF2B5EF4-FFF2-40B4-BE49-F238E27FC236}">
                <a16:creationId xmlns:a16="http://schemas.microsoft.com/office/drawing/2014/main" id="{AF67E664-15A5-4BE3-ADBC-F3623F80E8C1}"/>
              </a:ext>
            </a:extLst>
          </p:cNvPr>
          <p:cNvSpPr/>
          <p:nvPr/>
        </p:nvSpPr>
        <p:spPr>
          <a:xfrm>
            <a:off x="8353336" y="2718955"/>
            <a:ext cx="2672973" cy="582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latin typeface="Arial Narrow" panose="020B0606020202030204" pitchFamily="34" charset="0"/>
              </a:rPr>
              <a:t>non-linear separator</a:t>
            </a:r>
          </a:p>
        </p:txBody>
      </p:sp>
      <p:sp>
        <p:nvSpPr>
          <p:cNvPr id="23" name="Rectangle 22">
            <a:extLst>
              <a:ext uri="{FF2B5EF4-FFF2-40B4-BE49-F238E27FC236}">
                <a16:creationId xmlns:a16="http://schemas.microsoft.com/office/drawing/2014/main" id="{E9C754E9-F262-442C-98A2-E4113FBFAA31}"/>
              </a:ext>
            </a:extLst>
          </p:cNvPr>
          <p:cNvSpPr/>
          <p:nvPr/>
        </p:nvSpPr>
        <p:spPr>
          <a:xfrm>
            <a:off x="8353336" y="3301049"/>
            <a:ext cx="2672973" cy="582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latin typeface="Arial Narrow" panose="020B0606020202030204" pitchFamily="34" charset="0"/>
              </a:rPr>
              <a:t>Sigmoid function and others</a:t>
            </a:r>
          </a:p>
        </p:txBody>
      </p:sp>
      <p:sp>
        <p:nvSpPr>
          <p:cNvPr id="24" name="Rectangle 23">
            <a:extLst>
              <a:ext uri="{FF2B5EF4-FFF2-40B4-BE49-F238E27FC236}">
                <a16:creationId xmlns:a16="http://schemas.microsoft.com/office/drawing/2014/main" id="{3A014D2B-DD86-407E-847D-148C0AFBC361}"/>
              </a:ext>
            </a:extLst>
          </p:cNvPr>
          <p:cNvSpPr/>
          <p:nvPr/>
        </p:nvSpPr>
        <p:spPr>
          <a:xfrm>
            <a:off x="8353336" y="3883143"/>
            <a:ext cx="2672973" cy="582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Narrow" panose="020B0606020202030204" pitchFamily="34" charset="0"/>
              </a:rPr>
              <a:t>The value of Ŷ is greater than </a:t>
            </a:r>
            <a:r>
              <a:rPr lang="ar-EG" sz="2000" b="1" dirty="0">
                <a:solidFill>
                  <a:schemeClr val="tx1"/>
                </a:solidFill>
                <a:latin typeface="Arial Narrow" panose="020B0606020202030204" pitchFamily="34" charset="0"/>
              </a:rPr>
              <a:t>1</a:t>
            </a:r>
            <a:endParaRPr lang="en-US" sz="2000" b="1" dirty="0">
              <a:solidFill>
                <a:schemeClr val="tx1"/>
              </a:solidFill>
              <a:latin typeface="Arial Narrow" panose="020B0606020202030204" pitchFamily="34" charset="0"/>
            </a:endParaRPr>
          </a:p>
        </p:txBody>
      </p:sp>
    </p:spTree>
    <p:extLst>
      <p:ext uri="{BB962C8B-B14F-4D97-AF65-F5344CB8AC3E}">
        <p14:creationId xmlns:p14="http://schemas.microsoft.com/office/powerpoint/2010/main" val="2680614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4F05A31-62C1-4009-92B7-9214E5B8112A}"/>
              </a:ext>
            </a:extLst>
          </p:cNvPr>
          <p:cNvPicPr>
            <a:picLocks noGrp="1" noChangeAspect="1"/>
          </p:cNvPicPr>
          <p:nvPr>
            <p:ph sz="quarter" idx="13"/>
          </p:nvPr>
        </p:nvPicPr>
        <p:blipFill>
          <a:blip r:embed="rId2"/>
          <a:stretch>
            <a:fillRect/>
          </a:stretch>
        </p:blipFill>
        <p:spPr>
          <a:xfrm>
            <a:off x="553280" y="371061"/>
            <a:ext cx="5743993" cy="4943061"/>
          </a:xfrm>
        </p:spPr>
      </p:pic>
      <p:pic>
        <p:nvPicPr>
          <p:cNvPr id="7" name="Picture 6">
            <a:extLst>
              <a:ext uri="{FF2B5EF4-FFF2-40B4-BE49-F238E27FC236}">
                <a16:creationId xmlns:a16="http://schemas.microsoft.com/office/drawing/2014/main" id="{6406DED0-704F-46D3-82C4-0FF268F1C8BF}"/>
              </a:ext>
            </a:extLst>
          </p:cNvPr>
          <p:cNvPicPr>
            <a:picLocks noChangeAspect="1"/>
          </p:cNvPicPr>
          <p:nvPr/>
        </p:nvPicPr>
        <p:blipFill>
          <a:blip r:embed="rId3"/>
          <a:stretch>
            <a:fillRect/>
          </a:stretch>
        </p:blipFill>
        <p:spPr>
          <a:xfrm>
            <a:off x="6297273" y="371060"/>
            <a:ext cx="5341448" cy="4943061"/>
          </a:xfrm>
          <a:prstGeom prst="rect">
            <a:avLst/>
          </a:prstGeom>
        </p:spPr>
      </p:pic>
    </p:spTree>
    <p:extLst>
      <p:ext uri="{BB962C8B-B14F-4D97-AF65-F5344CB8AC3E}">
        <p14:creationId xmlns:p14="http://schemas.microsoft.com/office/powerpoint/2010/main" val="398763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1349D-9855-476D-92F0-3C3B86AB446C}"/>
              </a:ext>
            </a:extLst>
          </p:cNvPr>
          <p:cNvSpPr>
            <a:spLocks noGrp="1"/>
          </p:cNvSpPr>
          <p:nvPr>
            <p:ph type="title"/>
          </p:nvPr>
        </p:nvSpPr>
        <p:spPr>
          <a:xfrm>
            <a:off x="3984521" y="0"/>
            <a:ext cx="4222957" cy="851452"/>
          </a:xfrm>
        </p:spPr>
        <p:txBody>
          <a:bodyPr>
            <a:normAutofit fontScale="90000"/>
          </a:bodyPr>
          <a:lstStyle/>
          <a:p>
            <a:pPr algn="ctr"/>
            <a:r>
              <a:rPr lang="en-US" dirty="0"/>
              <a:t>first case  Y = 1</a:t>
            </a:r>
          </a:p>
        </p:txBody>
      </p:sp>
      <p:pic>
        <p:nvPicPr>
          <p:cNvPr id="5" name="Content Placeholder 4">
            <a:extLst>
              <a:ext uri="{FF2B5EF4-FFF2-40B4-BE49-F238E27FC236}">
                <a16:creationId xmlns:a16="http://schemas.microsoft.com/office/drawing/2014/main" id="{21DF79C4-C561-49EA-9063-CB8776E01478}"/>
              </a:ext>
            </a:extLst>
          </p:cNvPr>
          <p:cNvPicPr>
            <a:picLocks noGrp="1" noChangeAspect="1"/>
          </p:cNvPicPr>
          <p:nvPr>
            <p:ph sz="quarter" idx="13"/>
          </p:nvPr>
        </p:nvPicPr>
        <p:blipFill>
          <a:blip r:embed="rId2"/>
          <a:stretch>
            <a:fillRect/>
          </a:stretch>
        </p:blipFill>
        <p:spPr>
          <a:xfrm>
            <a:off x="684833" y="2224273"/>
            <a:ext cx="10396881" cy="3368143"/>
          </a:xfrm>
        </p:spPr>
      </p:pic>
      <p:sp>
        <p:nvSpPr>
          <p:cNvPr id="6" name="TextBox 5">
            <a:extLst>
              <a:ext uri="{FF2B5EF4-FFF2-40B4-BE49-F238E27FC236}">
                <a16:creationId xmlns:a16="http://schemas.microsoft.com/office/drawing/2014/main" id="{DF60B412-BBAB-4B0B-BAD3-32698BF50A0D}"/>
              </a:ext>
            </a:extLst>
          </p:cNvPr>
          <p:cNvSpPr txBox="1"/>
          <p:nvPr/>
        </p:nvSpPr>
        <p:spPr>
          <a:xfrm>
            <a:off x="684833" y="851452"/>
            <a:ext cx="8671202" cy="1569660"/>
          </a:xfrm>
          <a:prstGeom prst="rect">
            <a:avLst/>
          </a:prstGeom>
          <a:noFill/>
        </p:spPr>
        <p:txBody>
          <a:bodyPr wrap="square" rtlCol="0">
            <a:spAutoFit/>
          </a:bodyPr>
          <a:lstStyle/>
          <a:p>
            <a:pPr marL="285750" indent="-285750">
              <a:buFont typeface="Wingdings" panose="05000000000000000000" pitchFamily="2" charset="2"/>
              <a:buChar char="q"/>
            </a:pPr>
            <a:r>
              <a:rPr lang="en-US" sz="3200" dirty="0">
                <a:latin typeface="Arial Narrow" panose="020B0606020202030204" pitchFamily="34" charset="0"/>
              </a:rPr>
              <a:t>the greater the value of Z, the closer the Y to 0</a:t>
            </a:r>
            <a:endParaRPr lang="ar-EG" sz="3200" dirty="0">
              <a:latin typeface="Arial Narrow" panose="020B0606020202030204" pitchFamily="34" charset="0"/>
            </a:endParaRPr>
          </a:p>
          <a:p>
            <a:pPr marL="285750" indent="-285750">
              <a:buFont typeface="Wingdings" panose="05000000000000000000" pitchFamily="2" charset="2"/>
              <a:buChar char="q"/>
            </a:pPr>
            <a:r>
              <a:rPr lang="en-US" sz="3200" dirty="0">
                <a:latin typeface="Arial Narrow" panose="020B0606020202030204" pitchFamily="34" charset="0"/>
              </a:rPr>
              <a:t>The sharp change in the curve occurs at point 1</a:t>
            </a:r>
          </a:p>
          <a:p>
            <a:pPr marL="285750" indent="-285750">
              <a:buFont typeface="Wingdings" panose="05000000000000000000" pitchFamily="2" charset="2"/>
              <a:buChar char="q"/>
            </a:pPr>
            <a:endParaRPr lang="en-US" sz="3200" dirty="0">
              <a:latin typeface="Arial Narrow" panose="020B0606020202030204" pitchFamily="34" charset="0"/>
            </a:endParaRPr>
          </a:p>
        </p:txBody>
      </p:sp>
      <p:pic>
        <p:nvPicPr>
          <p:cNvPr id="8" name="Picture 7">
            <a:extLst>
              <a:ext uri="{FF2B5EF4-FFF2-40B4-BE49-F238E27FC236}">
                <a16:creationId xmlns:a16="http://schemas.microsoft.com/office/drawing/2014/main" id="{F33923DF-0155-4951-BCA5-762CB52A33EC}"/>
              </a:ext>
            </a:extLst>
          </p:cNvPr>
          <p:cNvPicPr>
            <a:picLocks noChangeAspect="1"/>
          </p:cNvPicPr>
          <p:nvPr/>
        </p:nvPicPr>
        <p:blipFill>
          <a:blip r:embed="rId3"/>
          <a:stretch>
            <a:fillRect/>
          </a:stretch>
        </p:blipFill>
        <p:spPr>
          <a:xfrm>
            <a:off x="4343815" y="2672489"/>
            <a:ext cx="2762250" cy="1200150"/>
          </a:xfrm>
          <a:prstGeom prst="rect">
            <a:avLst/>
          </a:prstGeom>
        </p:spPr>
      </p:pic>
      <p:sp>
        <p:nvSpPr>
          <p:cNvPr id="10" name="TextBox 9">
            <a:extLst>
              <a:ext uri="{FF2B5EF4-FFF2-40B4-BE49-F238E27FC236}">
                <a16:creationId xmlns:a16="http://schemas.microsoft.com/office/drawing/2014/main" id="{002E5F34-A8FA-4BF2-9A5F-AE366A945047}"/>
              </a:ext>
            </a:extLst>
          </p:cNvPr>
          <p:cNvSpPr txBox="1"/>
          <p:nvPr/>
        </p:nvSpPr>
        <p:spPr>
          <a:xfrm>
            <a:off x="7211322" y="4143757"/>
            <a:ext cx="996156" cy="369332"/>
          </a:xfrm>
          <a:prstGeom prst="rect">
            <a:avLst/>
          </a:prstGeom>
          <a:noFill/>
        </p:spPr>
        <p:txBody>
          <a:bodyPr wrap="square">
            <a:spAutoFit/>
          </a:bodyPr>
          <a:lstStyle/>
          <a:p>
            <a:r>
              <a:rPr lang="en-US" dirty="0"/>
              <a:t>Cost 1</a:t>
            </a:r>
          </a:p>
        </p:txBody>
      </p:sp>
    </p:spTree>
    <p:extLst>
      <p:ext uri="{BB962C8B-B14F-4D97-AF65-F5344CB8AC3E}">
        <p14:creationId xmlns:p14="http://schemas.microsoft.com/office/powerpoint/2010/main" val="2912221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B2CE875-3BF1-4FDF-9484-2FC2862854EC}"/>
              </a:ext>
            </a:extLst>
          </p:cNvPr>
          <p:cNvPicPr>
            <a:picLocks noGrp="1" noChangeAspect="1"/>
          </p:cNvPicPr>
          <p:nvPr>
            <p:ph sz="quarter" idx="13"/>
          </p:nvPr>
        </p:nvPicPr>
        <p:blipFill>
          <a:blip r:embed="rId2"/>
          <a:stretch>
            <a:fillRect/>
          </a:stretch>
        </p:blipFill>
        <p:spPr>
          <a:xfrm>
            <a:off x="583095" y="2063750"/>
            <a:ext cx="10893287" cy="3541920"/>
          </a:xfrm>
        </p:spPr>
      </p:pic>
      <p:sp>
        <p:nvSpPr>
          <p:cNvPr id="4" name="Title 1">
            <a:extLst>
              <a:ext uri="{FF2B5EF4-FFF2-40B4-BE49-F238E27FC236}">
                <a16:creationId xmlns:a16="http://schemas.microsoft.com/office/drawing/2014/main" id="{828FEA3E-A1AE-4073-8D39-7F2C594967C0}"/>
              </a:ext>
            </a:extLst>
          </p:cNvPr>
          <p:cNvSpPr txBox="1">
            <a:spLocks/>
          </p:cNvSpPr>
          <p:nvPr/>
        </p:nvSpPr>
        <p:spPr>
          <a:xfrm>
            <a:off x="3898382" y="0"/>
            <a:ext cx="4395235" cy="851453"/>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pPr algn="ctr"/>
            <a:r>
              <a:rPr lang="en-US" b="1" dirty="0"/>
              <a:t>second case</a:t>
            </a:r>
            <a:r>
              <a:rPr lang="ar-EG" b="1" dirty="0"/>
              <a:t> </a:t>
            </a:r>
            <a:r>
              <a:rPr lang="en-US" b="1" dirty="0"/>
              <a:t> Y = 0</a:t>
            </a:r>
          </a:p>
        </p:txBody>
      </p:sp>
      <p:sp>
        <p:nvSpPr>
          <p:cNvPr id="7" name="TextBox 6">
            <a:extLst>
              <a:ext uri="{FF2B5EF4-FFF2-40B4-BE49-F238E27FC236}">
                <a16:creationId xmlns:a16="http://schemas.microsoft.com/office/drawing/2014/main" id="{8B689D57-AEE1-406D-B04B-8CAB8C5E853D}"/>
              </a:ext>
            </a:extLst>
          </p:cNvPr>
          <p:cNvSpPr txBox="1"/>
          <p:nvPr/>
        </p:nvSpPr>
        <p:spPr>
          <a:xfrm>
            <a:off x="653842" y="678755"/>
            <a:ext cx="8883237" cy="1384995"/>
          </a:xfrm>
          <a:prstGeom prst="rect">
            <a:avLst/>
          </a:prstGeom>
          <a:noFill/>
        </p:spPr>
        <p:txBody>
          <a:bodyPr wrap="square" rtlCol="0">
            <a:spAutoFit/>
          </a:bodyPr>
          <a:lstStyle/>
          <a:p>
            <a:pPr marL="285750" indent="-285750">
              <a:buFont typeface="Wingdings" panose="05000000000000000000" pitchFamily="2" charset="2"/>
              <a:buChar char="q"/>
            </a:pPr>
            <a:r>
              <a:rPr lang="en-US" sz="2800" dirty="0">
                <a:latin typeface="Arial Narrow" panose="020B0606020202030204" pitchFamily="34" charset="0"/>
              </a:rPr>
              <a:t>The higher the value of Z , the higher the value of Y</a:t>
            </a:r>
          </a:p>
          <a:p>
            <a:pPr marL="285750" indent="-285750">
              <a:buFont typeface="Wingdings" panose="05000000000000000000" pitchFamily="2" charset="2"/>
              <a:buChar char="q"/>
            </a:pPr>
            <a:r>
              <a:rPr lang="en-US" sz="2800" dirty="0">
                <a:latin typeface="Arial Narrow" panose="020B0606020202030204" pitchFamily="34" charset="0"/>
              </a:rPr>
              <a:t>The lower the value of Z, the closer Y gets to 0</a:t>
            </a:r>
            <a:endParaRPr lang="ar-EG" sz="2800" dirty="0">
              <a:latin typeface="Arial Narrow" panose="020B0606020202030204" pitchFamily="34" charset="0"/>
            </a:endParaRPr>
          </a:p>
          <a:p>
            <a:pPr marL="285750" indent="-285750">
              <a:buFont typeface="Wingdings" panose="05000000000000000000" pitchFamily="2" charset="2"/>
              <a:buChar char="q"/>
            </a:pPr>
            <a:r>
              <a:rPr lang="en-US" sz="2800" dirty="0">
                <a:latin typeface="Arial Narrow" panose="020B0606020202030204" pitchFamily="34" charset="0"/>
              </a:rPr>
              <a:t>The sharp change in the curve occurs at point -1</a:t>
            </a:r>
          </a:p>
        </p:txBody>
      </p:sp>
      <p:sp>
        <p:nvSpPr>
          <p:cNvPr id="8" name="TextBox 7">
            <a:extLst>
              <a:ext uri="{FF2B5EF4-FFF2-40B4-BE49-F238E27FC236}">
                <a16:creationId xmlns:a16="http://schemas.microsoft.com/office/drawing/2014/main" id="{3A24D1A0-3E70-4D05-A812-367808BD431D}"/>
              </a:ext>
            </a:extLst>
          </p:cNvPr>
          <p:cNvSpPr txBox="1"/>
          <p:nvPr/>
        </p:nvSpPr>
        <p:spPr>
          <a:xfrm>
            <a:off x="9713843" y="4174435"/>
            <a:ext cx="834887" cy="369332"/>
          </a:xfrm>
          <a:prstGeom prst="rect">
            <a:avLst/>
          </a:prstGeom>
          <a:noFill/>
        </p:spPr>
        <p:txBody>
          <a:bodyPr wrap="square" rtlCol="0">
            <a:spAutoFit/>
          </a:bodyPr>
          <a:lstStyle/>
          <a:p>
            <a:r>
              <a:rPr lang="en-US" dirty="0"/>
              <a:t>Cost 0</a:t>
            </a:r>
          </a:p>
        </p:txBody>
      </p:sp>
    </p:spTree>
    <p:extLst>
      <p:ext uri="{BB962C8B-B14F-4D97-AF65-F5344CB8AC3E}">
        <p14:creationId xmlns:p14="http://schemas.microsoft.com/office/powerpoint/2010/main" val="1412046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4E8BE-CCEA-44BF-B8A3-5AA457B46F5E}"/>
              </a:ext>
            </a:extLst>
          </p:cNvPr>
          <p:cNvSpPr>
            <a:spLocks noGrp="1"/>
          </p:cNvSpPr>
          <p:nvPr>
            <p:ph type="title"/>
          </p:nvPr>
        </p:nvSpPr>
        <p:spPr>
          <a:xfrm>
            <a:off x="685800" y="0"/>
            <a:ext cx="10396882" cy="1151965"/>
          </a:xfrm>
        </p:spPr>
        <p:txBody>
          <a:bodyPr/>
          <a:lstStyle/>
          <a:p>
            <a:pPr algn="ctr"/>
            <a:r>
              <a:rPr lang="en-US" dirty="0" err="1"/>
              <a:t>Svm</a:t>
            </a:r>
            <a:r>
              <a:rPr lang="en-US" dirty="0"/>
              <a:t> equation</a:t>
            </a:r>
          </a:p>
        </p:txBody>
      </p:sp>
      <p:pic>
        <p:nvPicPr>
          <p:cNvPr id="5" name="Content Placeholder 4">
            <a:extLst>
              <a:ext uri="{FF2B5EF4-FFF2-40B4-BE49-F238E27FC236}">
                <a16:creationId xmlns:a16="http://schemas.microsoft.com/office/drawing/2014/main" id="{F3EADECB-960E-47FC-8828-81EF3B13E93C}"/>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83868" y="4578495"/>
            <a:ext cx="10394950" cy="1004476"/>
          </a:xfrm>
        </p:spPr>
      </p:pic>
      <p:sp>
        <p:nvSpPr>
          <p:cNvPr id="6" name="TextBox 5">
            <a:extLst>
              <a:ext uri="{FF2B5EF4-FFF2-40B4-BE49-F238E27FC236}">
                <a16:creationId xmlns:a16="http://schemas.microsoft.com/office/drawing/2014/main" id="{F3F85504-5D2D-4823-B95E-3A7D946D7F50}"/>
              </a:ext>
            </a:extLst>
          </p:cNvPr>
          <p:cNvSpPr txBox="1"/>
          <p:nvPr/>
        </p:nvSpPr>
        <p:spPr>
          <a:xfrm>
            <a:off x="4648890" y="3747498"/>
            <a:ext cx="2464905" cy="830997"/>
          </a:xfrm>
          <a:prstGeom prst="rect">
            <a:avLst/>
          </a:prstGeom>
          <a:noFill/>
        </p:spPr>
        <p:txBody>
          <a:bodyPr wrap="square" rtlCol="0">
            <a:spAutoFit/>
          </a:bodyPr>
          <a:lstStyle/>
          <a:p>
            <a:r>
              <a:rPr lang="en-US" sz="4800" dirty="0">
                <a:solidFill>
                  <a:srgbClr val="0070C0"/>
                </a:solidFill>
              </a:rPr>
              <a:t>C</a:t>
            </a:r>
            <a:r>
              <a:rPr lang="en-US" sz="4800" dirty="0">
                <a:solidFill>
                  <a:srgbClr val="00B050"/>
                </a:solidFill>
              </a:rPr>
              <a:t>A </a:t>
            </a:r>
            <a:r>
              <a:rPr lang="en-US" sz="4800" dirty="0"/>
              <a:t>+ </a:t>
            </a:r>
            <a:r>
              <a:rPr lang="en-US" sz="4800" dirty="0">
                <a:solidFill>
                  <a:srgbClr val="FF0000"/>
                </a:solidFill>
              </a:rPr>
              <a:t>B</a:t>
            </a:r>
          </a:p>
        </p:txBody>
      </p:sp>
      <p:sp>
        <p:nvSpPr>
          <p:cNvPr id="7" name="TextBox 6">
            <a:extLst>
              <a:ext uri="{FF2B5EF4-FFF2-40B4-BE49-F238E27FC236}">
                <a16:creationId xmlns:a16="http://schemas.microsoft.com/office/drawing/2014/main" id="{5F4F71C8-F0CE-402A-9A93-79503864E863}"/>
              </a:ext>
            </a:extLst>
          </p:cNvPr>
          <p:cNvSpPr txBox="1"/>
          <p:nvPr/>
        </p:nvSpPr>
        <p:spPr>
          <a:xfrm>
            <a:off x="685800" y="1151965"/>
            <a:ext cx="10702636" cy="2246769"/>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Arial Narrow" panose="020B0606020202030204" pitchFamily="34" charset="0"/>
              </a:rPr>
              <a:t>As the value of C increases, the value of A decreases, and thus the value of B increases</a:t>
            </a:r>
            <a:endParaRPr lang="ar-EG" sz="2800" dirty="0">
              <a:latin typeface="Arial Narrow" panose="020B0606020202030204" pitchFamily="34" charset="0"/>
            </a:endParaRPr>
          </a:p>
          <a:p>
            <a:pPr marL="457200" indent="-457200">
              <a:buFont typeface="Arial" panose="020B0604020202020204" pitchFamily="34" charset="0"/>
              <a:buChar char="•"/>
            </a:pPr>
            <a:r>
              <a:rPr lang="en-US" sz="2800" dirty="0">
                <a:latin typeface="Arial Narrow" panose="020B0606020202030204" pitchFamily="34" charset="0"/>
              </a:rPr>
              <a:t>The value of b is what is next to the theta, and if it is large, this means that any change in the value of the theta will have a sharp effect on the value of J.</a:t>
            </a:r>
          </a:p>
          <a:p>
            <a:pPr marL="457200" indent="-457200">
              <a:buFont typeface="Arial" panose="020B0604020202020204" pitchFamily="34" charset="0"/>
              <a:buChar char="•"/>
            </a:pPr>
            <a:r>
              <a:rPr lang="en-US" sz="2800" dirty="0">
                <a:latin typeface="Arial Narrow" panose="020B0606020202030204" pitchFamily="34" charset="0"/>
              </a:rPr>
              <a:t>This will lead to overfitting and excessive sensitivity</a:t>
            </a:r>
          </a:p>
        </p:txBody>
      </p:sp>
    </p:spTree>
    <p:extLst>
      <p:ext uri="{BB962C8B-B14F-4D97-AF65-F5344CB8AC3E}">
        <p14:creationId xmlns:p14="http://schemas.microsoft.com/office/powerpoint/2010/main" val="3535404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B6BC0-7F3D-43F8-9142-3AF0346EA33B}"/>
              </a:ext>
            </a:extLst>
          </p:cNvPr>
          <p:cNvSpPr>
            <a:spLocks noGrp="1"/>
          </p:cNvSpPr>
          <p:nvPr>
            <p:ph type="title"/>
          </p:nvPr>
        </p:nvSpPr>
        <p:spPr>
          <a:xfrm>
            <a:off x="659296" y="119756"/>
            <a:ext cx="10396882" cy="860905"/>
          </a:xfrm>
        </p:spPr>
        <p:txBody>
          <a:bodyPr/>
          <a:lstStyle/>
          <a:p>
            <a:pPr algn="ctr"/>
            <a:r>
              <a:rPr lang="en-US" dirty="0"/>
              <a:t>distance</a:t>
            </a:r>
          </a:p>
        </p:txBody>
      </p:sp>
      <p:pic>
        <p:nvPicPr>
          <p:cNvPr id="5" name="Content Placeholder 4">
            <a:extLst>
              <a:ext uri="{FF2B5EF4-FFF2-40B4-BE49-F238E27FC236}">
                <a16:creationId xmlns:a16="http://schemas.microsoft.com/office/drawing/2014/main" id="{BD876298-570D-4012-A0A7-9210EA8E95E9}"/>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7707773" y="1837765"/>
            <a:ext cx="3944408" cy="3765566"/>
          </a:xfrm>
        </p:spPr>
      </p:pic>
      <p:pic>
        <p:nvPicPr>
          <p:cNvPr id="1026" name="Picture 2" descr="A brief Introduction to Support Vector Machine | by Aditya Rohilla |  Towards Data Science">
            <a:extLst>
              <a:ext uri="{FF2B5EF4-FFF2-40B4-BE49-F238E27FC236}">
                <a16:creationId xmlns:a16="http://schemas.microsoft.com/office/drawing/2014/main" id="{85B929A8-3C0E-4BF3-9685-12EA69B656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3365" y="1837766"/>
            <a:ext cx="3944408" cy="37655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0FFF52F-1ECF-4D42-8C98-6ED5C367BB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837765"/>
            <a:ext cx="3763364" cy="3765566"/>
          </a:xfrm>
          <a:prstGeom prst="rect">
            <a:avLst/>
          </a:prstGeom>
        </p:spPr>
      </p:pic>
      <p:sp>
        <p:nvSpPr>
          <p:cNvPr id="8" name="TextBox 7">
            <a:extLst>
              <a:ext uri="{FF2B5EF4-FFF2-40B4-BE49-F238E27FC236}">
                <a16:creationId xmlns:a16="http://schemas.microsoft.com/office/drawing/2014/main" id="{CD12FC52-AB30-48F1-8343-1DD96BCD1764}"/>
              </a:ext>
            </a:extLst>
          </p:cNvPr>
          <p:cNvSpPr txBox="1"/>
          <p:nvPr/>
        </p:nvSpPr>
        <p:spPr>
          <a:xfrm>
            <a:off x="238332" y="1191433"/>
            <a:ext cx="11294372" cy="646331"/>
          </a:xfrm>
          <a:prstGeom prst="rect">
            <a:avLst/>
          </a:prstGeom>
          <a:noFill/>
        </p:spPr>
        <p:txBody>
          <a:bodyPr wrap="square" rtlCol="0">
            <a:spAutoFit/>
          </a:bodyPr>
          <a:lstStyle/>
          <a:p>
            <a:r>
              <a:rPr lang="en-US" sz="3600" dirty="0"/>
              <a:t>The distance between the points is linear or non-linear</a:t>
            </a:r>
          </a:p>
        </p:txBody>
      </p:sp>
    </p:spTree>
    <p:extLst>
      <p:ext uri="{BB962C8B-B14F-4D97-AF65-F5344CB8AC3E}">
        <p14:creationId xmlns:p14="http://schemas.microsoft.com/office/powerpoint/2010/main" val="195800043"/>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docProps/app.xml><?xml version="1.0" encoding="utf-8"?>
<Properties xmlns="http://schemas.openxmlformats.org/officeDocument/2006/extended-properties" xmlns:vt="http://schemas.openxmlformats.org/officeDocument/2006/docPropsVTypes">
  <Template>Main Event</Template>
  <TotalTime>1948</TotalTime>
  <Words>561</Words>
  <Application>Microsoft Office PowerPoint</Application>
  <PresentationFormat>Widescreen</PresentationFormat>
  <Paragraphs>73</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Arial Narrow</vt:lpstr>
      <vt:lpstr>Impact</vt:lpstr>
      <vt:lpstr>Wingdings</vt:lpstr>
      <vt:lpstr>Main Event</vt:lpstr>
      <vt:lpstr>SVM</vt:lpstr>
      <vt:lpstr>What is svm ?</vt:lpstr>
      <vt:lpstr>Idea :-</vt:lpstr>
      <vt:lpstr>difference between svm &amp; lr</vt:lpstr>
      <vt:lpstr>PowerPoint Presentation</vt:lpstr>
      <vt:lpstr>first case  Y = 1</vt:lpstr>
      <vt:lpstr>PowerPoint Presentation</vt:lpstr>
      <vt:lpstr>Svm equation</vt:lpstr>
      <vt:lpstr>distance</vt:lpstr>
      <vt:lpstr>PowerPoint Presentation</vt:lpstr>
      <vt:lpstr>PowerPoint Presentation</vt:lpstr>
      <vt:lpstr>concept of the kernel</vt:lpstr>
      <vt:lpstr>Mean of kernel</vt:lpstr>
      <vt:lpstr>Gaussian Kernel equation</vt:lpstr>
      <vt:lpstr>Close values</vt:lpstr>
      <vt:lpstr>Far values</vt:lpstr>
      <vt:lpstr>Close values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Mahmoud Ragab</dc:creator>
  <cp:lastModifiedBy>Mahmoud Ragab</cp:lastModifiedBy>
  <cp:revision>6</cp:revision>
  <dcterms:created xsi:type="dcterms:W3CDTF">2022-03-01T13:00:01Z</dcterms:created>
  <dcterms:modified xsi:type="dcterms:W3CDTF">2022-03-15T18:57:55Z</dcterms:modified>
</cp:coreProperties>
</file>